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0" r:id="rId2"/>
    <p:sldId id="281" r:id="rId3"/>
    <p:sldId id="282" r:id="rId4"/>
    <p:sldId id="262" r:id="rId5"/>
    <p:sldId id="272" r:id="rId6"/>
    <p:sldId id="283" r:id="rId7"/>
    <p:sldId id="292" r:id="rId8"/>
    <p:sldId id="293" r:id="rId9"/>
    <p:sldId id="298" r:id="rId10"/>
    <p:sldId id="299" r:id="rId11"/>
    <p:sldId id="294" r:id="rId12"/>
    <p:sldId id="265" r:id="rId13"/>
    <p:sldId id="291" r:id="rId14"/>
    <p:sldId id="268" r:id="rId15"/>
    <p:sldId id="284" r:id="rId16"/>
    <p:sldId id="267" r:id="rId17"/>
    <p:sldId id="286" r:id="rId18"/>
    <p:sldId id="287" r:id="rId19"/>
    <p:sldId id="269" r:id="rId20"/>
    <p:sldId id="288" r:id="rId21"/>
    <p:sldId id="289" r:id="rId22"/>
    <p:sldId id="290" r:id="rId23"/>
    <p:sldId id="295" r:id="rId24"/>
    <p:sldId id="296" r:id="rId25"/>
    <p:sldId id="300" r:id="rId26"/>
    <p:sldId id="304" r:id="rId27"/>
    <p:sldId id="301" r:id="rId28"/>
    <p:sldId id="303" r:id="rId29"/>
    <p:sldId id="302" r:id="rId30"/>
    <p:sldId id="309" r:id="rId31"/>
    <p:sldId id="308" r:id="rId3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287" autoAdjust="0"/>
  </p:normalViewPr>
  <p:slideViewPr>
    <p:cSldViewPr snapToGrid="0" snapToObjects="1">
      <p:cViewPr varScale="1">
        <p:scale>
          <a:sx n="92" d="100"/>
          <a:sy n="92" d="100"/>
        </p:scale>
        <p:origin x="-20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81F96-0B3F-9544-83A0-3F3B971D4B3A}" type="datetimeFigureOut">
              <a:rPr lang="it-IT" smtClean="0"/>
              <a:t>12/6/17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208F8-DFC6-A94E-926C-ACD90BAE8A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23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European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Union (EU)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104/2000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imposes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commercial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production (Directive 2200/13/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EC), and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capture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 (EU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Commission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2065/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2001) must be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clearly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submission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the commercial circuit.9 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Despite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regulations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labeling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some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drawbacks.1</a:t>
            </a:r>
          </a:p>
          <a:p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fi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traditionally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external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(i.e., body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pattern of colors,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of fi ns, and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otoliths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analysis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occasionally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cation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considered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useful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reliable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processed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subject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fi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lleting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beheading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and/or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skinning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due to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obvious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lack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distinct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features.11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08F8-DFC6-A94E-926C-ACD90BAE8A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188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08F8-DFC6-A94E-926C-ACD90BAE8A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939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>
                <a:latin typeface="Arial"/>
                <a:cs typeface="Arial"/>
              </a:rPr>
              <a:t>It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presents</a:t>
            </a:r>
            <a:r>
              <a:rPr lang="it-IT" dirty="0" smtClean="0">
                <a:latin typeface="Arial"/>
                <a:cs typeface="Arial"/>
              </a:rPr>
              <a:t> a </a:t>
            </a:r>
            <a:r>
              <a:rPr lang="it-IT" dirty="0" err="1" smtClean="0">
                <a:latin typeface="Arial"/>
                <a:cs typeface="Arial"/>
              </a:rPr>
              <a:t>simple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methodology</a:t>
            </a:r>
            <a:r>
              <a:rPr lang="it-IT" baseline="0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based</a:t>
            </a:r>
            <a:r>
              <a:rPr lang="it-IT" dirty="0" smtClean="0">
                <a:latin typeface="Arial"/>
                <a:cs typeface="Arial"/>
              </a:rPr>
              <a:t> on the use of vertebrate </a:t>
            </a:r>
            <a:r>
              <a:rPr lang="it-IT" dirty="0" err="1" smtClean="0">
                <a:latin typeface="Arial"/>
                <a:cs typeface="Arial"/>
              </a:rPr>
              <a:t>specific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primers</a:t>
            </a:r>
            <a:r>
              <a:rPr lang="it-IT" dirty="0" smtClean="0">
                <a:latin typeface="Arial"/>
                <a:cs typeface="Arial"/>
              </a:rPr>
              <a:t>, a </a:t>
            </a:r>
            <a:r>
              <a:rPr lang="it-IT" dirty="0" err="1" smtClean="0">
                <a:latin typeface="Arial"/>
                <a:cs typeface="Arial"/>
              </a:rPr>
              <a:t>blocking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oligonucleotide</a:t>
            </a:r>
            <a:r>
              <a:rPr lang="it-IT" dirty="0" smtClean="0">
                <a:latin typeface="Arial"/>
                <a:cs typeface="Arial"/>
              </a:rPr>
              <a:t> and NGS to </a:t>
            </a:r>
            <a:r>
              <a:rPr lang="it-IT" dirty="0" err="1" smtClean="0">
                <a:latin typeface="Arial"/>
                <a:cs typeface="Arial"/>
              </a:rPr>
              <a:t>analyse</a:t>
            </a:r>
            <a:r>
              <a:rPr lang="it-IT" dirty="0" smtClean="0">
                <a:latin typeface="Arial"/>
                <a:cs typeface="Arial"/>
              </a:rPr>
              <a:t> the </a:t>
            </a:r>
            <a:r>
              <a:rPr lang="it-IT" dirty="0" err="1" smtClean="0">
                <a:latin typeface="Arial"/>
                <a:cs typeface="Arial"/>
              </a:rPr>
              <a:t>eclectic</a:t>
            </a:r>
            <a:r>
              <a:rPr lang="it-IT" dirty="0" smtClean="0">
                <a:latin typeface="Arial"/>
                <a:cs typeface="Arial"/>
              </a:rPr>
              <a:t> vertebrate</a:t>
            </a:r>
            <a:r>
              <a:rPr lang="it-IT" baseline="0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diet</a:t>
            </a:r>
            <a:r>
              <a:rPr lang="it-IT" dirty="0" smtClean="0">
                <a:latin typeface="Arial"/>
                <a:cs typeface="Arial"/>
              </a:rPr>
              <a:t> of the </a:t>
            </a:r>
            <a:r>
              <a:rPr lang="it-IT" dirty="0" err="1" smtClean="0">
                <a:latin typeface="Arial"/>
                <a:cs typeface="Arial"/>
              </a:rPr>
              <a:t>leopard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cat</a:t>
            </a:r>
            <a:r>
              <a:rPr lang="it-IT" dirty="0" smtClean="0">
                <a:latin typeface="Arial"/>
                <a:cs typeface="Arial"/>
              </a:rPr>
              <a:t> (</a:t>
            </a:r>
            <a:r>
              <a:rPr lang="it-IT" dirty="0" err="1" smtClean="0">
                <a:latin typeface="Arial"/>
                <a:cs typeface="Arial"/>
              </a:rPr>
              <a:t>Prionailurus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bengalensis</a:t>
            </a:r>
            <a:r>
              <a:rPr lang="it-IT" dirty="0" smtClean="0">
                <a:latin typeface="Arial"/>
                <a:cs typeface="Arial"/>
              </a:rPr>
              <a:t>), </a:t>
            </a:r>
            <a:r>
              <a:rPr lang="it-IT" dirty="0" err="1" smtClean="0">
                <a:latin typeface="Arial"/>
                <a:cs typeface="Arial"/>
              </a:rPr>
              <a:t>which</a:t>
            </a:r>
            <a:r>
              <a:rPr lang="it-IT" baseline="0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includes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fishes</a:t>
            </a:r>
            <a:r>
              <a:rPr lang="it-IT" dirty="0" smtClean="0">
                <a:latin typeface="Arial"/>
                <a:cs typeface="Arial"/>
              </a:rPr>
              <a:t>, </a:t>
            </a:r>
            <a:r>
              <a:rPr lang="it-IT" dirty="0" err="1" smtClean="0">
                <a:latin typeface="Arial"/>
                <a:cs typeface="Arial"/>
              </a:rPr>
              <a:t>amphibians</a:t>
            </a:r>
            <a:r>
              <a:rPr lang="it-IT" dirty="0" smtClean="0">
                <a:latin typeface="Arial"/>
                <a:cs typeface="Arial"/>
              </a:rPr>
              <a:t>, </a:t>
            </a:r>
            <a:r>
              <a:rPr lang="it-IT" dirty="0" err="1" smtClean="0">
                <a:latin typeface="Arial"/>
                <a:cs typeface="Arial"/>
              </a:rPr>
              <a:t>birds</a:t>
            </a:r>
            <a:r>
              <a:rPr lang="it-IT" dirty="0" smtClean="0">
                <a:latin typeface="Arial"/>
                <a:cs typeface="Arial"/>
              </a:rPr>
              <a:t> and </a:t>
            </a:r>
            <a:r>
              <a:rPr lang="it-IT" dirty="0" err="1" smtClean="0">
                <a:latin typeface="Arial"/>
                <a:cs typeface="Arial"/>
              </a:rPr>
              <a:t>mammals</a:t>
            </a:r>
            <a:r>
              <a:rPr lang="it-IT" dirty="0" smtClean="0">
                <a:latin typeface="Arial"/>
                <a:cs typeface="Arial"/>
              </a:rPr>
              <a:t>. With</a:t>
            </a:r>
            <a:r>
              <a:rPr lang="it-IT" baseline="0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only</a:t>
            </a:r>
            <a:r>
              <a:rPr lang="it-IT" dirty="0" smtClean="0">
                <a:latin typeface="Arial"/>
                <a:cs typeface="Arial"/>
              </a:rPr>
              <a:t> a </a:t>
            </a:r>
            <a:r>
              <a:rPr lang="it-IT" dirty="0" err="1" smtClean="0">
                <a:latin typeface="Arial"/>
                <a:cs typeface="Arial"/>
              </a:rPr>
              <a:t>few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adjustments</a:t>
            </a:r>
            <a:r>
              <a:rPr lang="it-IT" dirty="0" smtClean="0">
                <a:latin typeface="Arial"/>
                <a:cs typeface="Arial"/>
              </a:rPr>
              <a:t> of the </a:t>
            </a:r>
            <a:r>
              <a:rPr lang="it-IT" dirty="0" err="1" smtClean="0">
                <a:latin typeface="Arial"/>
                <a:cs typeface="Arial"/>
              </a:rPr>
              <a:t>blocking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oligonucleotide</a:t>
            </a:r>
            <a:r>
              <a:rPr lang="it-IT" dirty="0" smtClean="0">
                <a:latin typeface="Arial"/>
                <a:cs typeface="Arial"/>
              </a:rPr>
              <a:t>, </a:t>
            </a:r>
            <a:r>
              <a:rPr lang="it-IT" dirty="0" err="1" smtClean="0">
                <a:latin typeface="Arial"/>
                <a:cs typeface="Arial"/>
              </a:rPr>
              <a:t>this</a:t>
            </a:r>
            <a:r>
              <a:rPr lang="it-IT" baseline="0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approach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has</a:t>
            </a:r>
            <a:r>
              <a:rPr lang="it-IT" dirty="0" smtClean="0">
                <a:latin typeface="Arial"/>
                <a:cs typeface="Arial"/>
              </a:rPr>
              <a:t> the </a:t>
            </a:r>
            <a:r>
              <a:rPr lang="it-IT" dirty="0" err="1" smtClean="0">
                <a:latin typeface="Arial"/>
                <a:cs typeface="Arial"/>
              </a:rPr>
              <a:t>potential</a:t>
            </a:r>
            <a:r>
              <a:rPr lang="it-IT" dirty="0" smtClean="0">
                <a:latin typeface="Arial"/>
                <a:cs typeface="Arial"/>
              </a:rPr>
              <a:t> of </a:t>
            </a:r>
            <a:r>
              <a:rPr lang="it-IT" dirty="0" err="1" smtClean="0">
                <a:latin typeface="Arial"/>
                <a:cs typeface="Arial"/>
              </a:rPr>
              <a:t>being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widely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used</a:t>
            </a:r>
            <a:r>
              <a:rPr lang="it-IT" dirty="0" smtClean="0">
                <a:latin typeface="Arial"/>
                <a:cs typeface="Arial"/>
              </a:rPr>
              <a:t> for </a:t>
            </a:r>
            <a:r>
              <a:rPr lang="it-IT" dirty="0" err="1" smtClean="0">
                <a:latin typeface="Arial"/>
                <a:cs typeface="Arial"/>
              </a:rPr>
              <a:t>studying</a:t>
            </a:r>
            <a:endParaRPr lang="it-IT" dirty="0" smtClean="0">
              <a:latin typeface="Arial"/>
              <a:cs typeface="Arial"/>
            </a:endParaRPr>
          </a:p>
          <a:p>
            <a:r>
              <a:rPr lang="it-IT" dirty="0" smtClean="0">
                <a:latin typeface="Arial"/>
                <a:cs typeface="Arial"/>
              </a:rPr>
              <a:t>the </a:t>
            </a:r>
            <a:r>
              <a:rPr lang="it-IT" dirty="0" err="1" smtClean="0">
                <a:latin typeface="Arial"/>
                <a:cs typeface="Arial"/>
              </a:rPr>
              <a:t>diet</a:t>
            </a:r>
            <a:r>
              <a:rPr lang="it-IT" dirty="0" smtClean="0">
                <a:latin typeface="Arial"/>
                <a:cs typeface="Arial"/>
              </a:rPr>
              <a:t> of </a:t>
            </a:r>
            <a:r>
              <a:rPr lang="it-IT" dirty="0" err="1" smtClean="0">
                <a:latin typeface="Arial"/>
                <a:cs typeface="Arial"/>
              </a:rPr>
              <a:t>carnivores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that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eat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vertebrates</a:t>
            </a:r>
            <a:r>
              <a:rPr lang="it-IT" dirty="0" smtClean="0">
                <a:latin typeface="Arial"/>
                <a:cs typeface="Arial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08F8-DFC6-A94E-926C-ACD90BAE8A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60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reliable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r>
              <a:rPr lang="it-IT" dirty="0" smtClean="0"/>
              <a:t> of </a:t>
            </a:r>
            <a:r>
              <a:rPr lang="it-IT" dirty="0" err="1" smtClean="0"/>
              <a:t>crop</a:t>
            </a:r>
            <a:r>
              <a:rPr lang="it-IT" dirty="0" smtClean="0"/>
              <a:t> </a:t>
            </a:r>
            <a:r>
              <a:rPr lang="it-IT" dirty="0" err="1" smtClean="0"/>
              <a:t>species</a:t>
            </a:r>
            <a:r>
              <a:rPr lang="it-IT" dirty="0" smtClean="0"/>
              <a:t>,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origin</a:t>
            </a:r>
            <a:r>
              <a:rPr lang="it-IT" dirty="0" smtClean="0"/>
              <a:t> and trace- </a:t>
            </a:r>
            <a:r>
              <a:rPr lang="it-IT" dirty="0" err="1" smtClean="0"/>
              <a:t>ability</a:t>
            </a:r>
            <a:r>
              <a:rPr lang="it-IT" dirty="0" smtClean="0"/>
              <a:t>, are </a:t>
            </a:r>
            <a:r>
              <a:rPr lang="it-IT" dirty="0" err="1" smtClean="0"/>
              <a:t>key</a:t>
            </a:r>
            <a:r>
              <a:rPr lang="it-IT" dirty="0" smtClean="0"/>
              <a:t> </a:t>
            </a:r>
            <a:r>
              <a:rPr lang="it-IT" dirty="0" err="1" smtClean="0"/>
              <a:t>elements</a:t>
            </a:r>
            <a:r>
              <a:rPr lang="it-IT" dirty="0" smtClean="0"/>
              <a:t> in the </a:t>
            </a:r>
            <a:r>
              <a:rPr lang="it-IT" dirty="0" err="1" smtClean="0"/>
              <a:t>field</a:t>
            </a:r>
            <a:r>
              <a:rPr lang="it-IT" dirty="0" smtClean="0"/>
              <a:t> of </a:t>
            </a:r>
            <a:r>
              <a:rPr lang="it-IT" dirty="0" err="1" smtClean="0"/>
              <a:t>food</a:t>
            </a:r>
            <a:r>
              <a:rPr lang="it-IT" dirty="0" smtClean="0"/>
              <a:t> </a:t>
            </a:r>
            <a:r>
              <a:rPr lang="it-IT" dirty="0" err="1" smtClean="0"/>
              <a:t>safety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increasing</a:t>
            </a:r>
            <a:r>
              <a:rPr lang="it-IT" dirty="0" smtClean="0"/>
              <a:t> </a:t>
            </a:r>
            <a:r>
              <a:rPr lang="it-IT" dirty="0" err="1" smtClean="0"/>
              <a:t>diffusion</a:t>
            </a:r>
            <a:r>
              <a:rPr lang="it-IT" dirty="0" smtClean="0"/>
              <a:t> of </a:t>
            </a:r>
            <a:r>
              <a:rPr lang="it-IT" dirty="0" err="1" smtClean="0"/>
              <a:t>genetically</a:t>
            </a:r>
            <a:r>
              <a:rPr lang="it-IT" dirty="0" smtClean="0"/>
              <a:t> </a:t>
            </a:r>
            <a:r>
              <a:rPr lang="it-IT" dirty="0" err="1" smtClean="0"/>
              <a:t>modified</a:t>
            </a:r>
            <a:r>
              <a:rPr lang="it-IT" dirty="0" smtClean="0"/>
              <a:t> (GM) </a:t>
            </a:r>
            <a:r>
              <a:rPr lang="it-IT" dirty="0" err="1" smtClean="0"/>
              <a:t>crops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further</a:t>
            </a:r>
            <a:r>
              <a:rPr lang="it-IT" dirty="0" smtClean="0"/>
              <a:t> </a:t>
            </a:r>
            <a:r>
              <a:rPr lang="it-IT" dirty="0" err="1" smtClean="0"/>
              <a:t>increased</a:t>
            </a:r>
            <a:r>
              <a:rPr lang="it-IT" dirty="0" smtClean="0"/>
              <a:t> the </a:t>
            </a:r>
            <a:r>
              <a:rPr lang="it-IT" dirty="0" err="1" smtClean="0"/>
              <a:t>demand</a:t>
            </a:r>
            <a:r>
              <a:rPr lang="it-IT" dirty="0" smtClean="0"/>
              <a:t> for </a:t>
            </a:r>
            <a:r>
              <a:rPr lang="it-IT" dirty="0" err="1" smtClean="0"/>
              <a:t>molecular</a:t>
            </a:r>
            <a:r>
              <a:rPr lang="it-IT" dirty="0" smtClean="0"/>
              <a:t> </a:t>
            </a:r>
            <a:r>
              <a:rPr lang="it-IT" dirty="0" err="1" smtClean="0"/>
              <a:t>techniques</a:t>
            </a:r>
            <a:r>
              <a:rPr lang="it-IT" dirty="0" smtClean="0"/>
              <a:t> to </a:t>
            </a:r>
            <a:r>
              <a:rPr lang="it-IT" dirty="0" err="1" smtClean="0"/>
              <a:t>track</a:t>
            </a:r>
            <a:r>
              <a:rPr lang="it-IT" dirty="0" smtClean="0"/>
              <a:t> </a:t>
            </a:r>
            <a:r>
              <a:rPr lang="it-IT" dirty="0" err="1" smtClean="0"/>
              <a:t>transgenes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DNA </a:t>
            </a:r>
            <a:r>
              <a:rPr lang="it-IT" dirty="0" err="1" smtClean="0"/>
              <a:t>barcoding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dirty="0" smtClean="0"/>
              <a:t> be a </a:t>
            </a:r>
            <a:r>
              <a:rPr lang="it-IT" dirty="0" err="1" smtClean="0"/>
              <a:t>reliable</a:t>
            </a:r>
            <a:r>
              <a:rPr lang="it-IT" dirty="0" smtClean="0"/>
              <a:t> alternative to DNA </a:t>
            </a:r>
            <a:r>
              <a:rPr lang="it-IT" dirty="0" err="1" smtClean="0"/>
              <a:t>fingerprinting</a:t>
            </a:r>
            <a:r>
              <a:rPr lang="it-IT" dirty="0" smtClean="0"/>
              <a:t> </a:t>
            </a:r>
            <a:r>
              <a:rPr lang="it-IT" dirty="0" err="1" smtClean="0"/>
              <a:t>approaches</a:t>
            </a:r>
            <a:r>
              <a:rPr lang="it-IT" dirty="0" smtClean="0"/>
              <a:t> in </a:t>
            </a:r>
            <a:r>
              <a:rPr lang="it-IT" dirty="0" err="1" smtClean="0"/>
              <a:t>plants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r>
              <a:rPr lang="it-IT" dirty="0" smtClean="0"/>
              <a:t>, with a </a:t>
            </a:r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 smtClean="0"/>
              <a:t>effectiveness</a:t>
            </a:r>
            <a:r>
              <a:rPr lang="it-IT" dirty="0" smtClean="0"/>
              <a:t>/</a:t>
            </a:r>
            <a:r>
              <a:rPr lang="it-IT" dirty="0" err="1" smtClean="0"/>
              <a:t>cost</a:t>
            </a:r>
            <a:r>
              <a:rPr lang="it-IT" dirty="0" smtClean="0"/>
              <a:t> ratio. In </a:t>
            </a:r>
            <a:r>
              <a:rPr lang="it-IT" dirty="0" err="1" smtClean="0"/>
              <a:t>fact</a:t>
            </a:r>
            <a:r>
              <a:rPr lang="it-IT" dirty="0" smtClean="0"/>
              <a:t>, DNA </a:t>
            </a:r>
            <a:r>
              <a:rPr lang="it-IT" dirty="0" err="1" smtClean="0"/>
              <a:t>barcoding</a:t>
            </a:r>
            <a:r>
              <a:rPr lang="it-IT" dirty="0" smtClean="0"/>
              <a:t> </a:t>
            </a:r>
            <a:r>
              <a:rPr lang="it-IT" dirty="0" err="1" smtClean="0"/>
              <a:t>does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require</a:t>
            </a:r>
            <a:r>
              <a:rPr lang="it-IT" dirty="0" smtClean="0"/>
              <a:t> an </a:t>
            </a:r>
            <a:r>
              <a:rPr lang="it-IT" dirty="0" err="1" smtClean="0"/>
              <a:t>extensive</a:t>
            </a:r>
            <a:r>
              <a:rPr lang="it-IT" dirty="0" smtClean="0"/>
              <a:t> </a:t>
            </a:r>
            <a:r>
              <a:rPr lang="it-IT" dirty="0" err="1" smtClean="0"/>
              <a:t>knowledge</a:t>
            </a:r>
            <a:r>
              <a:rPr lang="it-IT" dirty="0" smtClean="0"/>
              <a:t> of the </a:t>
            </a:r>
            <a:r>
              <a:rPr lang="it-IT" dirty="0" err="1" smtClean="0"/>
              <a:t>genome</a:t>
            </a:r>
            <a:r>
              <a:rPr lang="it-IT" dirty="0" smtClean="0"/>
              <a:t> of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organism</a:t>
            </a:r>
            <a:r>
              <a:rPr lang="it-IT" dirty="0" smtClean="0"/>
              <a:t>, </a:t>
            </a:r>
            <a:r>
              <a:rPr lang="it-IT" dirty="0" err="1" smtClean="0"/>
              <a:t>being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the use of </a:t>
            </a:r>
            <a:r>
              <a:rPr lang="it-IT" dirty="0" err="1" smtClean="0"/>
              <a:t>one</a:t>
            </a:r>
            <a:r>
              <a:rPr lang="it-IT" dirty="0" smtClean="0"/>
              <a:t> or </a:t>
            </a:r>
            <a:r>
              <a:rPr lang="it-IT" dirty="0" err="1" smtClean="0"/>
              <a:t>few</a:t>
            </a:r>
            <a:r>
              <a:rPr lang="it-IT" dirty="0" smtClean="0"/>
              <a:t> </a:t>
            </a:r>
            <a:r>
              <a:rPr lang="it-IT" dirty="0" err="1" smtClean="0"/>
              <a:t>universal</a:t>
            </a:r>
            <a:r>
              <a:rPr lang="it-IT" dirty="0" smtClean="0"/>
              <a:t> </a:t>
            </a:r>
            <a:r>
              <a:rPr lang="it-IT" dirty="0" err="1" smtClean="0"/>
              <a:t>markers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err="1" smtClean="0"/>
              <a:t>Spe</a:t>
            </a:r>
            <a:r>
              <a:rPr lang="it-IT" dirty="0" smtClean="0"/>
              <a:t>- </a:t>
            </a:r>
            <a:r>
              <a:rPr lang="it-IT" dirty="0" err="1" smtClean="0"/>
              <a:t>cies</a:t>
            </a:r>
            <a:r>
              <a:rPr lang="it-IT" dirty="0" smtClean="0"/>
              <a:t> of the </a:t>
            </a:r>
            <a:r>
              <a:rPr lang="it-IT" dirty="0" err="1" smtClean="0"/>
              <a:t>genus</a:t>
            </a:r>
            <a:r>
              <a:rPr lang="it-IT" dirty="0" smtClean="0"/>
              <a:t> </a:t>
            </a:r>
            <a:r>
              <a:rPr lang="it-IT" dirty="0" err="1" smtClean="0"/>
              <a:t>Mentha</a:t>
            </a:r>
            <a:r>
              <a:rPr lang="it-IT" dirty="0" smtClean="0"/>
              <a:t>, </a:t>
            </a:r>
            <a:r>
              <a:rPr lang="it-IT" dirty="0" err="1" smtClean="0"/>
              <a:t>Ocimum</a:t>
            </a:r>
            <a:r>
              <a:rPr lang="it-IT" dirty="0" smtClean="0"/>
              <a:t>, </a:t>
            </a:r>
            <a:r>
              <a:rPr lang="it-IT" dirty="0" err="1" smtClean="0"/>
              <a:t>Origanum</a:t>
            </a:r>
            <a:r>
              <a:rPr lang="it-IT" dirty="0" smtClean="0"/>
              <a:t>, Salvia, </a:t>
            </a:r>
            <a:r>
              <a:rPr lang="it-IT" dirty="0" err="1" smtClean="0"/>
              <a:t>Thymus</a:t>
            </a:r>
            <a:r>
              <a:rPr lang="it-IT" dirty="0" smtClean="0"/>
              <a:t> and </a:t>
            </a:r>
            <a:r>
              <a:rPr lang="it-IT" dirty="0" err="1" smtClean="0"/>
              <a:t>Rosmarinus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analyzed</a:t>
            </a:r>
            <a:r>
              <a:rPr lang="it-IT" dirty="0" smtClean="0"/>
              <a:t> by </a:t>
            </a:r>
            <a:r>
              <a:rPr lang="it-IT" dirty="0" err="1" smtClean="0"/>
              <a:t>using</a:t>
            </a:r>
            <a:r>
              <a:rPr lang="it-IT" dirty="0" smtClean="0"/>
              <a:t> the core-</a:t>
            </a:r>
            <a:r>
              <a:rPr lang="it-IT" dirty="0" err="1" smtClean="0"/>
              <a:t>barcode</a:t>
            </a:r>
            <a:r>
              <a:rPr lang="it-IT" dirty="0" smtClean="0"/>
              <a:t> </a:t>
            </a:r>
            <a:r>
              <a:rPr lang="it-IT" dirty="0" err="1" smtClean="0"/>
              <a:t>region</a:t>
            </a:r>
            <a:r>
              <a:rPr lang="it-IT" dirty="0" smtClean="0"/>
              <a:t> (</a:t>
            </a:r>
            <a:r>
              <a:rPr lang="it-IT" dirty="0" err="1" smtClean="0"/>
              <a:t>matK</a:t>
            </a:r>
            <a:r>
              <a:rPr lang="it-IT" dirty="0" smtClean="0"/>
              <a:t> + </a:t>
            </a:r>
            <a:r>
              <a:rPr lang="it-IT" dirty="0" err="1" smtClean="0"/>
              <a:t>rbcL</a:t>
            </a:r>
            <a:r>
              <a:rPr lang="it-IT" dirty="0" smtClean="0"/>
              <a:t> </a:t>
            </a:r>
            <a:r>
              <a:rPr lang="it-IT" b="1" dirty="0" smtClean="0"/>
              <a:t>sono loci di </a:t>
            </a:r>
            <a:r>
              <a:rPr lang="it-IT" b="1" dirty="0" err="1" smtClean="0"/>
              <a:t>dna</a:t>
            </a:r>
            <a:r>
              <a:rPr lang="it-IT" b="1" dirty="0" smtClean="0"/>
              <a:t> di cloroplasto)</a:t>
            </a:r>
            <a:r>
              <a:rPr lang="it-IT" dirty="0" smtClean="0"/>
              <a:t>, and the </a:t>
            </a:r>
            <a:r>
              <a:rPr lang="it-IT" dirty="0" err="1" smtClean="0"/>
              <a:t>trnH-psbA</a:t>
            </a:r>
            <a:r>
              <a:rPr lang="it-IT" dirty="0" smtClean="0"/>
              <a:t> </a:t>
            </a:r>
            <a:r>
              <a:rPr lang="it-IT" dirty="0" err="1" smtClean="0"/>
              <a:t>intergenic</a:t>
            </a:r>
            <a:r>
              <a:rPr lang="it-IT" dirty="0" smtClean="0"/>
              <a:t> </a:t>
            </a:r>
            <a:r>
              <a:rPr lang="it-IT" dirty="0" err="1" smtClean="0"/>
              <a:t>spacer</a:t>
            </a:r>
            <a:r>
              <a:rPr lang="it-IT" dirty="0" smtClean="0"/>
              <a:t>. With DNA </a:t>
            </a:r>
            <a:r>
              <a:rPr lang="it-IT" dirty="0" err="1" smtClean="0"/>
              <a:t>barcoding</a:t>
            </a:r>
            <a:r>
              <a:rPr lang="it-IT" dirty="0" smtClean="0"/>
              <a:t>, </a:t>
            </a:r>
            <a:r>
              <a:rPr lang="it-IT" dirty="0" err="1" smtClean="0"/>
              <a:t>most</a:t>
            </a:r>
            <a:r>
              <a:rPr lang="it-IT" dirty="0" smtClean="0"/>
              <a:t> common </a:t>
            </a:r>
            <a:r>
              <a:rPr lang="it-IT" dirty="0" err="1" smtClean="0"/>
              <a:t>spices</a:t>
            </a:r>
            <a:r>
              <a:rPr lang="it-IT" dirty="0" smtClean="0"/>
              <a:t> can be </a:t>
            </a:r>
            <a:r>
              <a:rPr lang="it-IT" dirty="0" err="1" smtClean="0"/>
              <a:t>identified</a:t>
            </a:r>
            <a:r>
              <a:rPr lang="it-IT" dirty="0" smtClean="0"/>
              <a:t>, with the </a:t>
            </a:r>
            <a:r>
              <a:rPr lang="it-IT" dirty="0" err="1" smtClean="0"/>
              <a:t>exclusion</a:t>
            </a:r>
            <a:r>
              <a:rPr lang="it-IT" dirty="0" smtClean="0"/>
              <a:t> of </a:t>
            </a:r>
            <a:r>
              <a:rPr lang="it-IT" dirty="0" err="1" smtClean="0"/>
              <a:t>marjoram</a:t>
            </a:r>
            <a:r>
              <a:rPr lang="it-IT" dirty="0" smtClean="0"/>
              <a:t> and </a:t>
            </a:r>
            <a:r>
              <a:rPr lang="it-IT" dirty="0" err="1" smtClean="0"/>
              <a:t>oregano</a:t>
            </a:r>
            <a:r>
              <a:rPr lang="it-IT" dirty="0" smtClean="0"/>
              <a:t>, </a:t>
            </a:r>
            <a:r>
              <a:rPr lang="it-IT" dirty="0" err="1" smtClean="0"/>
              <a:t>which</a:t>
            </a:r>
            <a:r>
              <a:rPr lang="it-IT" dirty="0" smtClean="0"/>
              <a:t>, </a:t>
            </a:r>
            <a:r>
              <a:rPr lang="it-IT" dirty="0" err="1" smtClean="0"/>
              <a:t>belonging</a:t>
            </a:r>
            <a:r>
              <a:rPr lang="it-IT" dirty="0" smtClean="0"/>
              <a:t> to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genus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Oregano</a:t>
            </a:r>
            <a:r>
              <a:rPr lang="it-IT" dirty="0" smtClean="0"/>
              <a:t>, </a:t>
            </a:r>
            <a:r>
              <a:rPr lang="it-IT" dirty="0" err="1" smtClean="0"/>
              <a:t>have</a:t>
            </a:r>
            <a:r>
              <a:rPr lang="it-IT" dirty="0" smtClean="0"/>
              <a:t> an </a:t>
            </a:r>
            <a:r>
              <a:rPr lang="it-IT" dirty="0" err="1" smtClean="0"/>
              <a:t>intraspecific</a:t>
            </a:r>
            <a:r>
              <a:rPr lang="it-IT" dirty="0" smtClean="0"/>
              <a:t> </a:t>
            </a:r>
            <a:r>
              <a:rPr lang="it-IT" dirty="0" err="1" smtClean="0"/>
              <a:t>diversity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higher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 err="1" smtClean="0"/>
              <a:t>interspe</a:t>
            </a:r>
            <a:r>
              <a:rPr lang="it-IT" dirty="0" smtClean="0"/>
              <a:t>- </a:t>
            </a:r>
            <a:r>
              <a:rPr lang="it-IT" dirty="0" err="1" smtClean="0"/>
              <a:t>cific</a:t>
            </a:r>
            <a:r>
              <a:rPr lang="it-IT" dirty="0" smtClean="0"/>
              <a:t>, </a:t>
            </a:r>
            <a:r>
              <a:rPr lang="it-IT" dirty="0" err="1" smtClean="0"/>
              <a:t>because</a:t>
            </a:r>
            <a:r>
              <a:rPr lang="it-IT" dirty="0" smtClean="0"/>
              <a:t> of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cases</a:t>
            </a:r>
            <a:r>
              <a:rPr lang="it-IT" dirty="0" smtClean="0"/>
              <a:t> of </a:t>
            </a:r>
            <a:r>
              <a:rPr lang="it-IT" dirty="0" err="1" smtClean="0"/>
              <a:t>hybridization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DNA </a:t>
            </a:r>
            <a:r>
              <a:rPr lang="it-IT" dirty="0" err="1" smtClean="0"/>
              <a:t>barcoding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shown</a:t>
            </a:r>
            <a:r>
              <a:rPr lang="it-IT" dirty="0" smtClean="0"/>
              <a:t> high performances in </a:t>
            </a:r>
            <a:r>
              <a:rPr lang="it-IT" dirty="0" err="1" smtClean="0"/>
              <a:t>discriminating</a:t>
            </a:r>
            <a:r>
              <a:rPr lang="it-IT" dirty="0" smtClean="0"/>
              <a:t> </a:t>
            </a:r>
            <a:r>
              <a:rPr lang="it-IT" dirty="0" err="1" smtClean="0"/>
              <a:t>basil</a:t>
            </a:r>
            <a:r>
              <a:rPr lang="it-IT" dirty="0" smtClean="0"/>
              <a:t> </a:t>
            </a:r>
            <a:r>
              <a:rPr lang="it-IT" dirty="0" err="1" smtClean="0"/>
              <a:t>species</a:t>
            </a:r>
            <a:r>
              <a:rPr lang="it-IT" dirty="0" smtClean="0"/>
              <a:t>: </a:t>
            </a:r>
            <a:r>
              <a:rPr lang="it-IT" dirty="0" err="1" smtClean="0"/>
              <a:t>matK</a:t>
            </a:r>
            <a:r>
              <a:rPr lang="it-IT" dirty="0" smtClean="0"/>
              <a:t> and </a:t>
            </a:r>
            <a:r>
              <a:rPr lang="it-IT" dirty="0" err="1" smtClean="0"/>
              <a:t>trnH-psbA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able</a:t>
            </a:r>
            <a:r>
              <a:rPr lang="it-IT" dirty="0" smtClean="0"/>
              <a:t> to </a:t>
            </a:r>
            <a:r>
              <a:rPr lang="it-IT" dirty="0" err="1" smtClean="0"/>
              <a:t>distinguish</a:t>
            </a:r>
            <a:r>
              <a:rPr lang="it-IT" dirty="0" smtClean="0"/>
              <a:t> </a:t>
            </a:r>
            <a:r>
              <a:rPr lang="it-IT" dirty="0" err="1" smtClean="0"/>
              <a:t>commer</a:t>
            </a:r>
            <a:r>
              <a:rPr lang="it-IT" dirty="0" smtClean="0"/>
              <a:t>- </a:t>
            </a:r>
            <a:r>
              <a:rPr lang="it-IT" dirty="0" err="1" smtClean="0"/>
              <a:t>cial</a:t>
            </a:r>
            <a:r>
              <a:rPr lang="it-IT" dirty="0" smtClean="0"/>
              <a:t> </a:t>
            </a:r>
            <a:r>
              <a:rPr lang="it-IT" dirty="0" err="1" smtClean="0"/>
              <a:t>basil</a:t>
            </a:r>
            <a:r>
              <a:rPr lang="it-IT" dirty="0" smtClean="0"/>
              <a:t> (</a:t>
            </a:r>
            <a:r>
              <a:rPr lang="it-IT" dirty="0" err="1" smtClean="0"/>
              <a:t>Ocimum</a:t>
            </a:r>
            <a:r>
              <a:rPr lang="it-IT" dirty="0" smtClean="0"/>
              <a:t> </a:t>
            </a:r>
            <a:r>
              <a:rPr lang="it-IT" dirty="0" err="1" smtClean="0"/>
              <a:t>basilicum</a:t>
            </a:r>
            <a:r>
              <a:rPr lang="it-IT" dirty="0" smtClean="0"/>
              <a:t> L) from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Ocimum</a:t>
            </a:r>
            <a:r>
              <a:rPr lang="it-IT" dirty="0" smtClean="0"/>
              <a:t> </a:t>
            </a:r>
            <a:r>
              <a:rPr lang="it-IT" dirty="0" err="1" smtClean="0"/>
              <a:t>species</a:t>
            </a:r>
            <a:r>
              <a:rPr lang="it-IT" dirty="0" smtClean="0"/>
              <a:t>,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basil</a:t>
            </a:r>
            <a:r>
              <a:rPr lang="it-IT" dirty="0" smtClean="0"/>
              <a:t> </a:t>
            </a:r>
            <a:r>
              <a:rPr lang="it-IT" dirty="0" err="1" smtClean="0"/>
              <a:t>cultivars</a:t>
            </a:r>
            <a:r>
              <a:rPr lang="it-IT" dirty="0" smtClean="0"/>
              <a:t>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08F8-DFC6-A94E-926C-ACD90BAE8A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077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08F8-DFC6-A94E-926C-ACD90BAE8A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384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In general, DNA-</a:t>
            </a:r>
            <a:r>
              <a:rPr lang="it-IT" dirty="0" err="1" smtClean="0"/>
              <a:t>based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 use </a:t>
            </a:r>
            <a:r>
              <a:rPr lang="it-IT" dirty="0" err="1" smtClean="0"/>
              <a:t>specific</a:t>
            </a:r>
            <a:r>
              <a:rPr lang="it-IT" dirty="0" smtClean="0"/>
              <a:t> DNA </a:t>
            </a:r>
            <a:r>
              <a:rPr lang="it-IT" dirty="0" err="1" smtClean="0"/>
              <a:t>sequences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markers</a:t>
            </a:r>
            <a:r>
              <a:rPr lang="it-IT" dirty="0" smtClean="0"/>
              <a:t>, and can be </a:t>
            </a:r>
            <a:r>
              <a:rPr lang="it-IT" dirty="0" err="1" smtClean="0"/>
              <a:t>divided</a:t>
            </a:r>
            <a:r>
              <a:rPr lang="it-IT" dirty="0" smtClean="0"/>
              <a:t> in i) </a:t>
            </a:r>
            <a:r>
              <a:rPr lang="it-IT" dirty="0" err="1" smtClean="0"/>
              <a:t>hybridization-based</a:t>
            </a:r>
            <a:r>
              <a:rPr lang="it-IT" dirty="0" smtClean="0"/>
              <a:t> </a:t>
            </a:r>
            <a:r>
              <a:rPr lang="it-IT" dirty="0" err="1" smtClean="0"/>
              <a:t>markers</a:t>
            </a:r>
            <a:r>
              <a:rPr lang="it-IT" dirty="0" smtClean="0"/>
              <a:t>, and ii) </a:t>
            </a:r>
            <a:r>
              <a:rPr lang="it-IT" dirty="0" err="1" smtClean="0"/>
              <a:t>Polymerase</a:t>
            </a:r>
            <a:r>
              <a:rPr lang="it-IT" dirty="0" smtClean="0"/>
              <a:t> Chain </a:t>
            </a:r>
            <a:r>
              <a:rPr lang="it-IT" dirty="0" err="1" smtClean="0"/>
              <a:t>Reaction</a:t>
            </a:r>
            <a:r>
              <a:rPr lang="it-IT" dirty="0" smtClean="0"/>
              <a:t> (PCR)-</a:t>
            </a:r>
            <a:r>
              <a:rPr lang="it-IT" dirty="0" err="1" smtClean="0"/>
              <a:t>based</a:t>
            </a:r>
            <a:r>
              <a:rPr lang="it-IT" dirty="0" smtClean="0"/>
              <a:t> </a:t>
            </a:r>
            <a:r>
              <a:rPr lang="it-IT" dirty="0" err="1" smtClean="0"/>
              <a:t>markers</a:t>
            </a:r>
            <a:r>
              <a:rPr lang="it-IT" dirty="0" smtClean="0"/>
              <a:t>. In </a:t>
            </a:r>
            <a:r>
              <a:rPr lang="it-IT" dirty="0" err="1" smtClean="0"/>
              <a:t>hybridization</a:t>
            </a:r>
            <a:r>
              <a:rPr lang="it-IT" dirty="0" smtClean="0"/>
              <a:t>- </a:t>
            </a:r>
            <a:r>
              <a:rPr lang="it-IT" dirty="0" err="1" smtClean="0"/>
              <a:t>based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, </a:t>
            </a:r>
            <a:r>
              <a:rPr lang="it-IT" dirty="0" err="1" smtClean="0"/>
              <a:t>species-specific</a:t>
            </a:r>
            <a:r>
              <a:rPr lang="it-IT" dirty="0" smtClean="0"/>
              <a:t> DNA </a:t>
            </a:r>
            <a:r>
              <a:rPr lang="it-IT" dirty="0" err="1" smtClean="0"/>
              <a:t>profiles</a:t>
            </a:r>
            <a:r>
              <a:rPr lang="it-IT" dirty="0" smtClean="0"/>
              <a:t> are </a:t>
            </a:r>
            <a:r>
              <a:rPr lang="it-IT" dirty="0" err="1" smtClean="0"/>
              <a:t>discovered</a:t>
            </a:r>
            <a:r>
              <a:rPr lang="it-IT" dirty="0" smtClean="0"/>
              <a:t> by </a:t>
            </a:r>
            <a:r>
              <a:rPr lang="it-IT" dirty="0" err="1" smtClean="0"/>
              <a:t>hybridizing</a:t>
            </a:r>
            <a:r>
              <a:rPr lang="it-IT" dirty="0" smtClean="0"/>
              <a:t> DNA </a:t>
            </a:r>
            <a:r>
              <a:rPr lang="it-IT" dirty="0" err="1" smtClean="0"/>
              <a:t>digested</a:t>
            </a:r>
            <a:r>
              <a:rPr lang="it-IT" dirty="0" smtClean="0"/>
              <a:t> by </a:t>
            </a:r>
            <a:r>
              <a:rPr lang="it-IT" dirty="0" err="1" smtClean="0"/>
              <a:t>restriction</a:t>
            </a:r>
            <a:r>
              <a:rPr lang="it-IT" dirty="0" smtClean="0"/>
              <a:t> </a:t>
            </a:r>
            <a:r>
              <a:rPr lang="it-IT" dirty="0" err="1" smtClean="0"/>
              <a:t>enzymes</a:t>
            </a:r>
            <a:r>
              <a:rPr lang="it-IT" dirty="0" smtClean="0"/>
              <a:t>, and </a:t>
            </a:r>
            <a:r>
              <a:rPr lang="it-IT" dirty="0" err="1" smtClean="0"/>
              <a:t>comparing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with </a:t>
            </a:r>
            <a:r>
              <a:rPr lang="it-IT" dirty="0" err="1" smtClean="0"/>
              <a:t>labeled</a:t>
            </a:r>
            <a:r>
              <a:rPr lang="it-IT" dirty="0" smtClean="0"/>
              <a:t> </a:t>
            </a:r>
            <a:r>
              <a:rPr lang="it-IT" dirty="0" err="1" smtClean="0"/>
              <a:t>probes</a:t>
            </a:r>
            <a:r>
              <a:rPr lang="it-IT" dirty="0" smtClean="0"/>
              <a:t> (DNA </a:t>
            </a:r>
            <a:r>
              <a:rPr lang="it-IT" dirty="0" err="1" smtClean="0"/>
              <a:t>fragments</a:t>
            </a:r>
            <a:r>
              <a:rPr lang="it-IT" dirty="0" smtClean="0"/>
              <a:t> of </a:t>
            </a:r>
            <a:r>
              <a:rPr lang="it-IT" dirty="0" err="1" smtClean="0"/>
              <a:t>known</a:t>
            </a:r>
            <a:r>
              <a:rPr lang="it-IT" dirty="0" smtClean="0"/>
              <a:t> </a:t>
            </a:r>
            <a:r>
              <a:rPr lang="it-IT" dirty="0" err="1" smtClean="0"/>
              <a:t>origin</a:t>
            </a:r>
            <a:r>
              <a:rPr lang="it-IT" dirty="0" smtClean="0"/>
              <a:t> or </a:t>
            </a:r>
            <a:r>
              <a:rPr lang="it-IT" dirty="0" err="1" smtClean="0"/>
              <a:t>sequence</a:t>
            </a:r>
            <a:r>
              <a:rPr lang="it-IT" dirty="0" smtClean="0"/>
              <a:t>). PCR-</a:t>
            </a:r>
            <a:r>
              <a:rPr lang="it-IT" dirty="0" err="1" smtClean="0"/>
              <a:t>based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 involve the </a:t>
            </a:r>
            <a:r>
              <a:rPr lang="it-IT" dirty="0" err="1" smtClean="0"/>
              <a:t>amplification</a:t>
            </a:r>
            <a:r>
              <a:rPr lang="it-IT" dirty="0" smtClean="0"/>
              <a:t> of target loci by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specific</a:t>
            </a:r>
            <a:r>
              <a:rPr lang="it-IT" dirty="0" smtClean="0"/>
              <a:t> or </a:t>
            </a:r>
            <a:r>
              <a:rPr lang="it-IT" dirty="0" err="1" smtClean="0"/>
              <a:t>arbitrary</a:t>
            </a:r>
            <a:r>
              <a:rPr lang="it-IT" dirty="0" smtClean="0"/>
              <a:t> </a:t>
            </a:r>
            <a:r>
              <a:rPr lang="it-IT" dirty="0" err="1" smtClean="0"/>
              <a:t>primers</a:t>
            </a:r>
            <a:r>
              <a:rPr lang="it-IT" dirty="0" smtClean="0"/>
              <a:t>, and a DNA </a:t>
            </a:r>
            <a:r>
              <a:rPr lang="it-IT" dirty="0" err="1" smtClean="0"/>
              <a:t>polymerase</a:t>
            </a:r>
            <a:r>
              <a:rPr lang="it-IT" dirty="0" smtClean="0"/>
              <a:t> </a:t>
            </a:r>
            <a:r>
              <a:rPr lang="it-IT" dirty="0" err="1" smtClean="0"/>
              <a:t>enzyme</a:t>
            </a:r>
            <a:r>
              <a:rPr lang="it-IT" dirty="0" smtClean="0"/>
              <a:t>. </a:t>
            </a:r>
            <a:r>
              <a:rPr lang="it-IT" dirty="0" err="1" smtClean="0"/>
              <a:t>Fragments</a:t>
            </a:r>
            <a:r>
              <a:rPr lang="it-IT" dirty="0" smtClean="0"/>
              <a:t> are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separated</a:t>
            </a:r>
            <a:r>
              <a:rPr lang="it-IT" dirty="0" smtClean="0"/>
              <a:t> </a:t>
            </a:r>
            <a:r>
              <a:rPr lang="it-IT" dirty="0" err="1" smtClean="0"/>
              <a:t>electrophoretically</a:t>
            </a:r>
            <a:r>
              <a:rPr lang="it-IT" dirty="0" smtClean="0"/>
              <a:t>, and </a:t>
            </a:r>
            <a:r>
              <a:rPr lang="it-IT" dirty="0" err="1" smtClean="0"/>
              <a:t>banding</a:t>
            </a:r>
            <a:r>
              <a:rPr lang="it-IT" dirty="0" smtClean="0"/>
              <a:t> </a:t>
            </a:r>
            <a:r>
              <a:rPr lang="it-IT" dirty="0" err="1" smtClean="0"/>
              <a:t>patterns</a:t>
            </a:r>
            <a:r>
              <a:rPr lang="it-IT" dirty="0" smtClean="0"/>
              <a:t> are </a:t>
            </a:r>
            <a:r>
              <a:rPr lang="it-IT" dirty="0" err="1" smtClean="0"/>
              <a:t>detected</a:t>
            </a:r>
            <a:r>
              <a:rPr lang="it-IT" dirty="0" smtClean="0"/>
              <a:t> by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staining</a:t>
            </a:r>
            <a:r>
              <a:rPr lang="it-IT" dirty="0" smtClean="0"/>
              <a:t> </a:t>
            </a:r>
            <a:r>
              <a:rPr lang="it-IT" dirty="0" err="1" smtClean="0"/>
              <a:t>methods</a:t>
            </a:r>
            <a:r>
              <a:rPr lang="it-IT" dirty="0" smtClean="0"/>
              <a:t>,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autoradiography</a:t>
            </a:r>
            <a:r>
              <a:rPr lang="it-IT" dirty="0" smtClean="0"/>
              <a:t>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208F8-DFC6-A94E-926C-ACD90BAE8A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36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29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71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68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18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60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26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97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17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73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71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414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0FA72-DCEC-274C-94BB-36065E7B5DFD}" type="datetimeFigureOut">
              <a:rPr lang="it-IT" smtClean="0"/>
              <a:t>12/6/17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3DE1D-4284-C74A-8723-FA9D93E35E1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70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7-04-26 at 4.3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61" y="526223"/>
            <a:ext cx="3989265" cy="204953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3148" y="2955038"/>
            <a:ext cx="8286325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it-IT" dirty="0" smtClean="0">
                <a:latin typeface="Arial"/>
                <a:cs typeface="Arial"/>
              </a:rPr>
              <a:t>Per i prodotti ittici venduti come Merluzzo d’Alaska (</a:t>
            </a:r>
            <a:r>
              <a:rPr lang="it-IT" i="1" dirty="0" err="1" smtClean="0">
                <a:latin typeface="Arial"/>
                <a:cs typeface="Arial"/>
              </a:rPr>
              <a:t>Theragra</a:t>
            </a:r>
            <a:r>
              <a:rPr lang="it-IT" i="1" dirty="0" smtClean="0">
                <a:latin typeface="Arial"/>
                <a:cs typeface="Arial"/>
              </a:rPr>
              <a:t> </a:t>
            </a:r>
            <a:r>
              <a:rPr lang="it-IT" i="1" dirty="0" err="1" smtClean="0">
                <a:latin typeface="Arial"/>
                <a:cs typeface="Arial"/>
              </a:rPr>
              <a:t>chalcogramma</a:t>
            </a:r>
            <a:r>
              <a:rPr lang="it-IT" dirty="0" smtClean="0">
                <a:latin typeface="Arial"/>
                <a:cs typeface="Arial"/>
              </a:rPr>
              <a:t>) più dell’80% dei campioni analizzati sono stati preparati con specie diverse da quelle indicate nell'etichetta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7731" y="233854"/>
            <a:ext cx="8332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Arial"/>
                <a:cs typeface="Arial"/>
              </a:rPr>
              <a:t>‘</a:t>
            </a:r>
            <a:r>
              <a:rPr lang="it-IT" sz="2200" b="1" dirty="0" smtClean="0">
                <a:latin typeface="Arial"/>
                <a:cs typeface="Arial"/>
              </a:rPr>
              <a:t>DNA </a:t>
            </a:r>
            <a:r>
              <a:rPr lang="it-IT" sz="2200" b="1" dirty="0" err="1" smtClean="0">
                <a:latin typeface="Arial"/>
                <a:cs typeface="Arial"/>
              </a:rPr>
              <a:t>barcoding</a:t>
            </a:r>
            <a:r>
              <a:rPr lang="it-IT" sz="2200" b="1" dirty="0" smtClean="0">
                <a:latin typeface="Arial"/>
                <a:cs typeface="Arial"/>
              </a:rPr>
              <a:t>’: strumento </a:t>
            </a:r>
            <a:r>
              <a:rPr lang="it-IT" sz="2200" b="1" dirty="0">
                <a:latin typeface="Arial"/>
                <a:cs typeface="Arial"/>
              </a:rPr>
              <a:t>per la tracciabilità degli alimenti</a:t>
            </a:r>
          </a:p>
        </p:txBody>
      </p:sp>
      <p:pic>
        <p:nvPicPr>
          <p:cNvPr id="2" name="Immagine 1" descr="Screen Shot 2017-04-29 at 3.49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76" y="3798413"/>
            <a:ext cx="2141711" cy="3059587"/>
          </a:xfrm>
          <a:prstGeom prst="rect">
            <a:avLst/>
          </a:prstGeom>
        </p:spPr>
      </p:pic>
      <p:pic>
        <p:nvPicPr>
          <p:cNvPr id="7" name="Immagine 6" descr="Screen Shot 2017-04-26 at 4.42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26" y="4858101"/>
            <a:ext cx="3265657" cy="19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8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snp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3" b="11318"/>
          <a:stretch/>
        </p:blipFill>
        <p:spPr>
          <a:xfrm>
            <a:off x="850472" y="1161654"/>
            <a:ext cx="7370764" cy="52455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PyroMark</a:t>
            </a:r>
            <a:r>
              <a:rPr lang="it-IT" sz="2800" dirty="0"/>
              <a:t>® </a:t>
            </a:r>
            <a:r>
              <a:rPr lang="it-IT" sz="2800" b="1" dirty="0" err="1"/>
              <a:t>Assay</a:t>
            </a:r>
            <a:r>
              <a:rPr lang="it-IT" sz="2800" b="1" dirty="0"/>
              <a:t> </a:t>
            </a:r>
            <a:r>
              <a:rPr lang="it-IT" sz="2800" b="1" dirty="0" smtClean="0"/>
              <a:t>Design Software 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4" name="Ovale 3"/>
          <p:cNvSpPr/>
          <p:nvPr/>
        </p:nvSpPr>
        <p:spPr>
          <a:xfrm>
            <a:off x="5159534" y="1338146"/>
            <a:ext cx="1281378" cy="9639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9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17-04-29 at 2.53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149"/>
            <a:ext cx="9144000" cy="518087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7147" y="402093"/>
            <a:ext cx="8160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PyroMark</a:t>
            </a:r>
            <a:r>
              <a:rPr lang="it-IT" sz="2800" dirty="0"/>
              <a:t>® </a:t>
            </a:r>
            <a:r>
              <a:rPr lang="it-IT" sz="2800" b="1" dirty="0" err="1"/>
              <a:t>Assay</a:t>
            </a:r>
            <a:r>
              <a:rPr lang="it-IT" sz="2800" b="1" dirty="0"/>
              <a:t> </a:t>
            </a:r>
            <a:r>
              <a:rPr lang="it-IT" sz="2800" b="1" dirty="0" smtClean="0"/>
              <a:t>Design Software </a:t>
            </a:r>
            <a:endParaRPr lang="it-IT" sz="2800" dirty="0"/>
          </a:p>
          <a:p>
            <a:r>
              <a:rPr lang="it-IT" sz="2800" b="1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4" name="Ovale 3"/>
          <p:cNvSpPr/>
          <p:nvPr/>
        </p:nvSpPr>
        <p:spPr>
          <a:xfrm>
            <a:off x="1054585" y="2472169"/>
            <a:ext cx="2528739" cy="148556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57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17-04-29 at 9.39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557"/>
            <a:ext cx="9144000" cy="4366054"/>
          </a:xfrm>
          <a:prstGeom prst="rect">
            <a:avLst/>
          </a:prstGeom>
        </p:spPr>
      </p:pic>
      <p:pic>
        <p:nvPicPr>
          <p:cNvPr id="4" name="Immagine 3" descr="Screen Shot 2017-04-29 at 9.54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73" y="4960081"/>
            <a:ext cx="2118911" cy="190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Screen Shot 2017-04-29 at 9.56.1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44" y="4366455"/>
            <a:ext cx="2593401" cy="247947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56442" y="339669"/>
            <a:ext cx="270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/>
              <a:t>PCR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4236465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265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7153" r="5460" b="11384"/>
          <a:stretch/>
        </p:blipFill>
        <p:spPr>
          <a:xfrm>
            <a:off x="929850" y="1383507"/>
            <a:ext cx="7442507" cy="506908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Arial"/>
                <a:cs typeface="Arial"/>
              </a:rPr>
              <a:t>Elettroforesi su gel di </a:t>
            </a:r>
            <a:r>
              <a:rPr lang="it-IT" sz="2800" b="1" dirty="0" err="1" smtClean="0">
                <a:latin typeface="Arial"/>
                <a:cs typeface="Arial"/>
              </a:rPr>
              <a:t>agarosio</a:t>
            </a:r>
            <a:r>
              <a:rPr lang="it-IT" sz="2800" b="1" dirty="0" smtClean="0">
                <a:latin typeface="Arial"/>
                <a:cs typeface="Arial"/>
              </a:rPr>
              <a:t> 1% </a:t>
            </a:r>
          </a:p>
        </p:txBody>
      </p:sp>
    </p:spTree>
    <p:extLst>
      <p:ext uri="{BB962C8B-B14F-4D97-AF65-F5344CB8AC3E}">
        <p14:creationId xmlns:p14="http://schemas.microsoft.com/office/powerpoint/2010/main" val="1457272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17-04-29 at 10.08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0" y="1137938"/>
            <a:ext cx="4650664" cy="28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Pyro</a:t>
            </a:r>
            <a:r>
              <a:rPr lang="it-IT" sz="2800" b="1" dirty="0" smtClean="0">
                <a:latin typeface="Arial"/>
                <a:cs typeface="Arial"/>
              </a:rPr>
              <a:t> Mark </a:t>
            </a:r>
            <a:r>
              <a:rPr lang="it-IT" sz="2800" b="1" dirty="0" err="1" smtClean="0">
                <a:latin typeface="Arial"/>
                <a:cs typeface="Arial"/>
              </a:rPr>
              <a:t>Q</a:t>
            </a:r>
            <a:r>
              <a:rPr lang="it-IT" sz="2800" b="1" dirty="0" smtClean="0">
                <a:latin typeface="Arial"/>
                <a:cs typeface="Arial"/>
              </a:rPr>
              <a:t> 48</a:t>
            </a:r>
            <a:endParaRPr lang="it-IT" sz="2800" b="1" dirty="0">
              <a:latin typeface="Arial"/>
              <a:cs typeface="Arial"/>
            </a:endParaRPr>
          </a:p>
        </p:txBody>
      </p:sp>
      <p:pic>
        <p:nvPicPr>
          <p:cNvPr id="5" name="Immagine 4" descr="Screen Shot 2017-04-29 at 2.26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91" y="1270104"/>
            <a:ext cx="4326709" cy="546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4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37147" y="402093"/>
            <a:ext cx="8160299" cy="5977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  <a:p>
            <a:endParaRPr lang="it-IT" sz="2800" b="1" dirty="0">
              <a:latin typeface="Arial"/>
              <a:cs typeface="Arial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smtClean="0">
                <a:latin typeface="Arial"/>
                <a:cs typeface="Arial"/>
              </a:rPr>
              <a:t>PCR amplifica il filamento di interesse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smtClean="0">
                <a:latin typeface="Arial"/>
                <a:cs typeface="Arial"/>
              </a:rPr>
              <a:t>Un PRIMER DI SEQUENZIAMENTO si ibrida al prodotto di PCR (DNA singolo filamento)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smtClean="0">
                <a:latin typeface="Arial"/>
                <a:cs typeface="Arial"/>
              </a:rPr>
              <a:t>Incubazione con 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enzimi</a:t>
            </a:r>
            <a:r>
              <a:rPr lang="it-IT" dirty="0" smtClean="0">
                <a:latin typeface="Arial"/>
                <a:cs typeface="Arial"/>
              </a:rPr>
              <a:t> e 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substrati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smtClean="0">
                <a:latin typeface="Arial"/>
                <a:cs typeface="Arial"/>
              </a:rPr>
              <a:t>Un nucleotide è aggiunto alla reazione. Se il nucleotide è complementare a una o più basi del DNA </a:t>
            </a:r>
            <a:r>
              <a:rPr lang="it-IT" dirty="0" err="1" smtClean="0">
                <a:latin typeface="Arial"/>
                <a:cs typeface="Arial"/>
              </a:rPr>
              <a:t>templato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</a:rPr>
              <a:t>verrà incorporato nel filamento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smtClean="0">
                <a:latin typeface="Arial"/>
                <a:cs typeface="Arial"/>
              </a:rPr>
              <a:t>Ogni nucleotide incorporato rilascia </a:t>
            </a:r>
            <a:r>
              <a:rPr lang="it-IT" dirty="0" err="1" smtClean="0">
                <a:latin typeface="Arial"/>
                <a:cs typeface="Arial"/>
              </a:rPr>
              <a:t>PPi</a:t>
            </a:r>
            <a:r>
              <a:rPr lang="it-IT" dirty="0" smtClean="0">
                <a:latin typeface="Arial"/>
                <a:cs typeface="Arial"/>
              </a:rPr>
              <a:t> in una quantità uguale al numero di nucleotidi incorporati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ATP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Sulfurilasi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</a:rPr>
              <a:t>converte il </a:t>
            </a:r>
            <a:r>
              <a:rPr lang="it-IT" dirty="0" err="1" smtClean="0">
                <a:latin typeface="Arial"/>
                <a:cs typeface="Arial"/>
              </a:rPr>
              <a:t>PPi</a:t>
            </a:r>
            <a:r>
              <a:rPr lang="it-IT" dirty="0" smtClean="0">
                <a:latin typeface="Arial"/>
                <a:cs typeface="Arial"/>
              </a:rPr>
              <a:t> in ATP 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smtClean="0">
                <a:latin typeface="Arial"/>
                <a:cs typeface="Arial"/>
              </a:rPr>
              <a:t>ATP viene convertito in luce dalla </a:t>
            </a: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luciferasi</a:t>
            </a:r>
            <a:r>
              <a:rPr lang="it-IT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</a:rPr>
              <a:t>(in presenza del substrato 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luciferina</a:t>
            </a:r>
            <a:r>
              <a:rPr lang="it-IT" dirty="0" smtClean="0"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smtClean="0">
                <a:latin typeface="Arial"/>
                <a:cs typeface="Arial"/>
              </a:rPr>
              <a:t>Si genera luce in quantità proporzionale al N° di nucleotidi incorporati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it-IT" dirty="0" err="1" smtClean="0">
                <a:solidFill>
                  <a:srgbClr val="FF0000"/>
                </a:solidFill>
                <a:latin typeface="Arial"/>
                <a:cs typeface="Arial"/>
              </a:rPr>
              <a:t>Apirasi</a:t>
            </a:r>
            <a:r>
              <a:rPr lang="it-IT" dirty="0" smtClean="0">
                <a:latin typeface="Arial"/>
                <a:cs typeface="Arial"/>
              </a:rPr>
              <a:t> degrada i nucleotidi non incorporati e la reazione ricomincia</a:t>
            </a:r>
          </a:p>
        </p:txBody>
      </p:sp>
      <p:sp>
        <p:nvSpPr>
          <p:cNvPr id="4" name="Saetta 3"/>
          <p:cNvSpPr/>
          <p:nvPr/>
        </p:nvSpPr>
        <p:spPr>
          <a:xfrm>
            <a:off x="3206111" y="4708826"/>
            <a:ext cx="774423" cy="588602"/>
          </a:xfrm>
          <a:prstGeom prst="lightningBolt">
            <a:avLst/>
          </a:prstGeom>
          <a:solidFill>
            <a:srgbClr val="FFFF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aetta 4"/>
          <p:cNvSpPr/>
          <p:nvPr/>
        </p:nvSpPr>
        <p:spPr>
          <a:xfrm>
            <a:off x="3120924" y="5088319"/>
            <a:ext cx="604051" cy="418217"/>
          </a:xfrm>
          <a:prstGeom prst="lightningBolt">
            <a:avLst/>
          </a:prstGeom>
          <a:solidFill>
            <a:srgbClr val="FFFF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99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17-04-29 at 2.2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37" y="1974864"/>
            <a:ext cx="4284645" cy="325838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7147" y="402093"/>
            <a:ext cx="81602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 smtClean="0">
              <a:latin typeface="Arial"/>
              <a:cs typeface="Arial"/>
            </a:endParaRPr>
          </a:p>
          <a:p>
            <a:endParaRPr lang="it-IT" sz="2800" b="1" dirty="0">
              <a:latin typeface="Arial"/>
              <a:cs typeface="Arial"/>
            </a:endParaRPr>
          </a:p>
          <a:p>
            <a:r>
              <a:rPr lang="it-IT" b="1" dirty="0">
                <a:latin typeface="Arial"/>
                <a:cs typeface="Arial"/>
              </a:rPr>
              <a:t>Cartucce per iniettori</a:t>
            </a:r>
          </a:p>
        </p:txBody>
      </p:sp>
    </p:spTree>
    <p:extLst>
      <p:ext uri="{BB962C8B-B14F-4D97-AF65-F5344CB8AC3E}">
        <p14:creationId xmlns:p14="http://schemas.microsoft.com/office/powerpoint/2010/main" val="3745345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17-04-29 at 2.30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43924"/>
            <a:ext cx="8890000" cy="4965700"/>
          </a:xfrm>
          <a:prstGeom prst="rect">
            <a:avLst/>
          </a:prstGeom>
        </p:spPr>
      </p:pic>
      <p:pic>
        <p:nvPicPr>
          <p:cNvPr id="3" name="Immagine 2" descr="Screen Shot 2017-04-29 at 2.2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617" y="136083"/>
            <a:ext cx="1945658" cy="147963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9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17-04-29 at 2.33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" y="1361646"/>
            <a:ext cx="9144000" cy="470109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9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reen Shot 2017-04-29 at 2.3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7" y="936653"/>
            <a:ext cx="4527505" cy="272623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</p:txBody>
      </p:sp>
      <p:pic>
        <p:nvPicPr>
          <p:cNvPr id="5" name="Immagine 4" descr="Screen Shot 2017-04-29 at 2.36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14" y="3702165"/>
            <a:ext cx="5040480" cy="3054016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>
            <a:off x="4626572" y="2778355"/>
            <a:ext cx="986548" cy="1122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345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247816" y="2426612"/>
            <a:ext cx="8300404" cy="4378951"/>
            <a:chOff x="247816" y="2213725"/>
            <a:chExt cx="8896183" cy="4381167"/>
          </a:xfrm>
        </p:grpSpPr>
        <p:pic>
          <p:nvPicPr>
            <p:cNvPr id="4" name="Immagine 3" descr="Screen Shot 2017-04-26 at 4.46.0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98" b="6953"/>
            <a:stretch/>
          </p:blipFill>
          <p:spPr>
            <a:xfrm>
              <a:off x="1789896" y="2213725"/>
              <a:ext cx="7354103" cy="4243581"/>
            </a:xfrm>
            <a:prstGeom prst="rect">
              <a:avLst/>
            </a:prstGeom>
          </p:spPr>
        </p:pic>
        <p:pic>
          <p:nvPicPr>
            <p:cNvPr id="6" name="Immagine 5" descr="Screen Shot 2017-04-26 at 4.49.20 PM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68"/>
            <a:stretch/>
          </p:blipFill>
          <p:spPr>
            <a:xfrm>
              <a:off x="1151418" y="2213726"/>
              <a:ext cx="781187" cy="628217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247816" y="2307603"/>
              <a:ext cx="1144210" cy="307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Arial"/>
                  <a:cs typeface="Arial"/>
                </a:rPr>
                <a:t>Acciughe</a:t>
              </a:r>
              <a:r>
                <a:rPr lang="it-IT" sz="1400" dirty="0" smtClean="0">
                  <a:latin typeface="Arial"/>
                  <a:cs typeface="Arial"/>
                </a:rPr>
                <a:t> </a:t>
              </a:r>
              <a:endParaRPr lang="it-IT" sz="1400" dirty="0">
                <a:latin typeface="Arial"/>
                <a:cs typeface="Arial"/>
              </a:endParaRPr>
            </a:p>
          </p:txBody>
        </p:sp>
        <p:pic>
          <p:nvPicPr>
            <p:cNvPr id="8" name="Immagine 7" descr="Screen Shot 2017-04-26 at 4.50.44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893" y="3071825"/>
              <a:ext cx="825902" cy="326454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580834" y="3115910"/>
              <a:ext cx="1172601" cy="277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Arial"/>
                  <a:cs typeface="Arial"/>
                </a:rPr>
                <a:t>Sardine</a:t>
              </a:r>
              <a:endParaRPr lang="it-IT" sz="1200" dirty="0">
                <a:latin typeface="Arial"/>
                <a:cs typeface="Arial"/>
              </a:endParaRPr>
            </a:p>
          </p:txBody>
        </p:sp>
        <p:pic>
          <p:nvPicPr>
            <p:cNvPr id="10" name="Immagine 9" descr="Screen Shot 2017-04-26 at 4.52.35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418" y="3839686"/>
              <a:ext cx="965817" cy="484579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247816" y="3885949"/>
              <a:ext cx="1172601" cy="277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smtClean="0">
                  <a:latin typeface="Arial"/>
                  <a:cs typeface="Arial"/>
                </a:rPr>
                <a:t>Platessa</a:t>
              </a:r>
              <a:endParaRPr lang="it-IT" sz="1200" dirty="0">
                <a:latin typeface="Arial"/>
                <a:cs typeface="Arial"/>
              </a:endParaRPr>
            </a:p>
          </p:txBody>
        </p:sp>
        <p:pic>
          <p:nvPicPr>
            <p:cNvPr id="12" name="Immagine 11" descr="Screen Shot 2017-04-26 at 4.59.32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719" y="4927072"/>
              <a:ext cx="623968" cy="390921"/>
            </a:xfrm>
            <a:prstGeom prst="rect">
              <a:avLst/>
            </a:prstGeom>
          </p:spPr>
        </p:pic>
        <p:pic>
          <p:nvPicPr>
            <p:cNvPr id="13" name="Immagine 12" descr="Screen Shot 2017-04-26 at 5.01.37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026" y="5722135"/>
              <a:ext cx="765592" cy="385590"/>
            </a:xfrm>
            <a:prstGeom prst="rect">
              <a:avLst/>
            </a:prstGeom>
          </p:spPr>
        </p:pic>
        <p:pic>
          <p:nvPicPr>
            <p:cNvPr id="14" name="Immagine 13" descr="Screen Shot 2017-04-26 at 5.02.29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354" y="6107726"/>
              <a:ext cx="876899" cy="487166"/>
            </a:xfrm>
            <a:prstGeom prst="rect">
              <a:avLst/>
            </a:prstGeom>
          </p:spPr>
        </p:pic>
      </p:grpSp>
      <p:pic>
        <p:nvPicPr>
          <p:cNvPr id="16" name="Immagine 15" descr="Screen Shot 2017-04-22 at 4.54.06 P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6"/>
          <a:stretch/>
        </p:blipFill>
        <p:spPr>
          <a:xfrm>
            <a:off x="1090904" y="453609"/>
            <a:ext cx="6981146" cy="198434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97731" y="233854"/>
            <a:ext cx="8332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Arial"/>
                <a:cs typeface="Arial"/>
              </a:rPr>
              <a:t>‘</a:t>
            </a:r>
            <a:r>
              <a:rPr lang="it-IT" sz="2200" b="1" dirty="0" smtClean="0">
                <a:latin typeface="Arial"/>
                <a:cs typeface="Arial"/>
              </a:rPr>
              <a:t>DNA </a:t>
            </a:r>
            <a:r>
              <a:rPr lang="it-IT" sz="2200" b="1" dirty="0" err="1" smtClean="0">
                <a:latin typeface="Arial"/>
                <a:cs typeface="Arial"/>
              </a:rPr>
              <a:t>barcoding</a:t>
            </a:r>
            <a:r>
              <a:rPr lang="it-IT" sz="2200" b="1" dirty="0" smtClean="0">
                <a:latin typeface="Arial"/>
                <a:cs typeface="Arial"/>
              </a:rPr>
              <a:t>’: strumento </a:t>
            </a:r>
            <a:r>
              <a:rPr lang="it-IT" sz="2200" b="1" dirty="0">
                <a:latin typeface="Arial"/>
                <a:cs typeface="Arial"/>
              </a:rPr>
              <a:t>per la tracciabilità degli alimenti</a:t>
            </a:r>
          </a:p>
        </p:txBody>
      </p:sp>
    </p:spTree>
    <p:extLst>
      <p:ext uri="{BB962C8B-B14F-4D97-AF65-F5344CB8AC3E}">
        <p14:creationId xmlns:p14="http://schemas.microsoft.com/office/powerpoint/2010/main" val="58607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2383451" y="1749772"/>
            <a:ext cx="4596595" cy="4835519"/>
            <a:chOff x="2270055" y="1310882"/>
            <a:chExt cx="4596595" cy="4835519"/>
          </a:xfrm>
        </p:grpSpPr>
        <p:pic>
          <p:nvPicPr>
            <p:cNvPr id="2" name="Immagine 1" descr="Screen Shot 2017-04-29 at 2.38.13 PM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9756" y="4095868"/>
              <a:ext cx="3566894" cy="2050533"/>
            </a:xfrm>
            <a:prstGeom prst="rect">
              <a:avLst/>
            </a:prstGeom>
          </p:spPr>
        </p:pic>
        <p:pic>
          <p:nvPicPr>
            <p:cNvPr id="3" name="Immagine 2" descr="Screen Shot 2017-04-29 at 2.34.4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055" y="1310882"/>
              <a:ext cx="3529361" cy="2125206"/>
            </a:xfrm>
            <a:prstGeom prst="rect">
              <a:avLst/>
            </a:prstGeom>
          </p:spPr>
        </p:pic>
        <p:cxnSp>
          <p:nvCxnSpPr>
            <p:cNvPr id="4" name="Connettore 2 3"/>
            <p:cNvCxnSpPr/>
            <p:nvPr/>
          </p:nvCxnSpPr>
          <p:spPr>
            <a:xfrm>
              <a:off x="3016344" y="2874747"/>
              <a:ext cx="986548" cy="11226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asellaDiTesto 4"/>
          <p:cNvSpPr txBox="1"/>
          <p:nvPr/>
        </p:nvSpPr>
        <p:spPr>
          <a:xfrm>
            <a:off x="637147" y="402093"/>
            <a:ext cx="81602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  <a:p>
            <a:endParaRPr lang="it-IT" sz="2800" b="1" dirty="0">
              <a:latin typeface="Arial"/>
              <a:cs typeface="Arial"/>
            </a:endParaRPr>
          </a:p>
          <a:p>
            <a:r>
              <a:rPr lang="it-IT" b="1" dirty="0" smtClean="0">
                <a:latin typeface="Arial"/>
                <a:cs typeface="Arial"/>
              </a:rPr>
              <a:t>Iniziare una corsa di sequenziamento</a:t>
            </a:r>
            <a:endParaRPr lang="it-IT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645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17-04-29 at 2.38.13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9" y="1881147"/>
            <a:ext cx="2014394" cy="1158033"/>
          </a:xfrm>
          <a:prstGeom prst="rect">
            <a:avLst/>
          </a:prstGeom>
        </p:spPr>
      </p:pic>
      <p:pic>
        <p:nvPicPr>
          <p:cNvPr id="3" name="Immagine 2" descr="Screen Shot 2017-04-29 at 2.41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6" y="3039180"/>
            <a:ext cx="8349911" cy="294534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37147" y="402093"/>
            <a:ext cx="85068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  <a:p>
            <a:endParaRPr lang="it-IT" sz="2800" b="1" dirty="0">
              <a:latin typeface="Arial"/>
              <a:cs typeface="Arial"/>
            </a:endParaRPr>
          </a:p>
          <a:p>
            <a:r>
              <a:rPr lang="it-IT" b="1" dirty="0" smtClean="0">
                <a:latin typeface="Arial"/>
                <a:cs typeface="Arial"/>
              </a:rPr>
              <a:t>Iniziare una corsa di sequenziamento </a:t>
            </a:r>
            <a:r>
              <a:rPr lang="mr-IN" b="1" dirty="0" smtClean="0">
                <a:latin typeface="Arial"/>
                <a:cs typeface="Arial"/>
              </a:rPr>
              <a:t>–</a:t>
            </a:r>
            <a:r>
              <a:rPr lang="it-IT" b="1" dirty="0" smtClean="0">
                <a:latin typeface="Arial"/>
                <a:cs typeface="Arial"/>
              </a:rPr>
              <a:t> inserimento nomi campioni e saggi</a:t>
            </a:r>
            <a:endParaRPr lang="it-IT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645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17-04-29 at 3.04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4" y="1066794"/>
            <a:ext cx="4522824" cy="272331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</p:txBody>
      </p:sp>
      <p:pic>
        <p:nvPicPr>
          <p:cNvPr id="4" name="Immagine 3" descr="Screen Shot 2017-04-29 at 3.20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97" y="1804266"/>
            <a:ext cx="2581268" cy="3845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Screen Shot 2017-04-29 at 3.23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4" y="3873201"/>
            <a:ext cx="4522824" cy="2700048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>
            <a:off x="5138825" y="2860715"/>
            <a:ext cx="761828" cy="4154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5250420" y="4223874"/>
            <a:ext cx="650233" cy="5004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645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reen Shot 2017-04-29 at 3.2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4" y="1131778"/>
            <a:ext cx="2058638" cy="2305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 descr="Screen Shot 2017-04-29 at 3.2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15" y="920032"/>
            <a:ext cx="2196337" cy="2517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</p:txBody>
      </p:sp>
      <p:pic>
        <p:nvPicPr>
          <p:cNvPr id="6" name="Immagine 5" descr="Screen Shot 2017-04-29 at 3.28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19" y="3437074"/>
            <a:ext cx="4464823" cy="3163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Screen Shot 2017-04-29 at 3.31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" y="5014302"/>
            <a:ext cx="1638300" cy="8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Connettore 2 7"/>
          <p:cNvCxnSpPr/>
          <p:nvPr/>
        </p:nvCxnSpPr>
        <p:spPr>
          <a:xfrm>
            <a:off x="5138825" y="2457129"/>
            <a:ext cx="761828" cy="8190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2198759" y="4734397"/>
            <a:ext cx="1008911" cy="5598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558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latin typeface="Arial"/>
                <a:cs typeface="Arial"/>
              </a:rPr>
              <a:t>Pirosequenziamento</a:t>
            </a:r>
            <a:endParaRPr lang="it-IT" sz="2800" b="1" dirty="0">
              <a:latin typeface="Arial"/>
              <a:cs typeface="Arial"/>
            </a:endParaRPr>
          </a:p>
        </p:txBody>
      </p:sp>
      <p:pic>
        <p:nvPicPr>
          <p:cNvPr id="3" name="Immagine 2" descr="Screen Shot 2017-04-29 at 3.3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16" y="925313"/>
            <a:ext cx="4583382" cy="2752009"/>
          </a:xfrm>
          <a:prstGeom prst="rect">
            <a:avLst/>
          </a:prstGeom>
        </p:spPr>
      </p:pic>
      <p:pic>
        <p:nvPicPr>
          <p:cNvPr id="5" name="Immagine 4" descr="IMG_556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1" t="16990" r="28080" b="17094"/>
          <a:stretch/>
        </p:blipFill>
        <p:spPr>
          <a:xfrm rot="5400000">
            <a:off x="5286630" y="2890299"/>
            <a:ext cx="2732991" cy="450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IMG_556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9" t="21474" r="30199" b="20083"/>
          <a:stretch/>
        </p:blipFill>
        <p:spPr>
          <a:xfrm rot="5400000">
            <a:off x="912395" y="2917916"/>
            <a:ext cx="2633006" cy="434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055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AGGIO1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0" y="0"/>
            <a:ext cx="892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7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AGGIO1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0" y="0"/>
            <a:ext cx="892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2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rsa falli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0" y="0"/>
            <a:ext cx="892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0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q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0" y="0"/>
            <a:ext cx="892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0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q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0" y="0"/>
            <a:ext cx="892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07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7-04-26 at 5.06.01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2"/>
          <a:stretch/>
        </p:blipFill>
        <p:spPr>
          <a:xfrm>
            <a:off x="1749103" y="850517"/>
            <a:ext cx="5848760" cy="573420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7731" y="233854"/>
            <a:ext cx="8332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Arial"/>
                <a:cs typeface="Arial"/>
              </a:rPr>
              <a:t>‘</a:t>
            </a:r>
            <a:r>
              <a:rPr lang="it-IT" sz="2200" b="1" dirty="0" smtClean="0">
                <a:latin typeface="Arial"/>
                <a:cs typeface="Arial"/>
              </a:rPr>
              <a:t>DNA </a:t>
            </a:r>
            <a:r>
              <a:rPr lang="it-IT" sz="2200" b="1" dirty="0" err="1" smtClean="0">
                <a:latin typeface="Arial"/>
                <a:cs typeface="Arial"/>
              </a:rPr>
              <a:t>barcoding</a:t>
            </a:r>
            <a:r>
              <a:rPr lang="it-IT" sz="2200" b="1" dirty="0" smtClean="0">
                <a:latin typeface="Arial"/>
                <a:cs typeface="Arial"/>
              </a:rPr>
              <a:t>’: strumento </a:t>
            </a:r>
            <a:r>
              <a:rPr lang="it-IT" sz="2200" b="1" dirty="0">
                <a:latin typeface="Arial"/>
                <a:cs typeface="Arial"/>
              </a:rPr>
              <a:t>per la tracciabilità degli alimenti</a:t>
            </a:r>
          </a:p>
        </p:txBody>
      </p:sp>
    </p:spTree>
    <p:extLst>
      <p:ext uri="{BB962C8B-B14F-4D97-AF65-F5344CB8AC3E}">
        <p14:creationId xmlns:p14="http://schemas.microsoft.com/office/powerpoint/2010/main" val="334423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517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3000"/>
                    </a14:imgEffect>
                    <a14:imgEffect>
                      <a14:brightnessContrast bright="-40000" contras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6" t="45403" r="47545" b="39205"/>
          <a:stretch/>
        </p:blipFill>
        <p:spPr>
          <a:xfrm>
            <a:off x="346363" y="389541"/>
            <a:ext cx="8227348" cy="31861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363" y="3893218"/>
            <a:ext cx="45970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1, 2, 3, 4 </a:t>
            </a:r>
            <a:r>
              <a:rPr lang="en-US" dirty="0" err="1" smtClean="0"/>
              <a:t>Miele</a:t>
            </a:r>
            <a:r>
              <a:rPr lang="en-US" dirty="0" smtClean="0"/>
              <a:t> (</a:t>
            </a:r>
            <a:r>
              <a:rPr lang="en-US" dirty="0" err="1" smtClean="0"/>
              <a:t>Trentino</a:t>
            </a:r>
            <a:r>
              <a:rPr lang="en-US" dirty="0" smtClean="0"/>
              <a:t>)</a:t>
            </a:r>
          </a:p>
          <a:p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Birra</a:t>
            </a:r>
            <a:r>
              <a:rPr lang="en-US" dirty="0" smtClean="0"/>
              <a:t>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fermentazione</a:t>
            </a:r>
            <a:endParaRPr lang="en-US" dirty="0" smtClean="0"/>
          </a:p>
          <a:p>
            <a:r>
              <a:rPr lang="en-US" dirty="0" smtClean="0"/>
              <a:t>6 </a:t>
            </a:r>
            <a:r>
              <a:rPr lang="en-US" dirty="0" err="1" smtClean="0"/>
              <a:t>Birra</a:t>
            </a:r>
            <a:r>
              <a:rPr lang="en-US" dirty="0" smtClean="0"/>
              <a:t> </a:t>
            </a:r>
            <a:r>
              <a:rPr lang="en-US" dirty="0" err="1" smtClean="0"/>
              <a:t>bassa</a:t>
            </a:r>
            <a:r>
              <a:rPr lang="en-US" dirty="0" smtClean="0"/>
              <a:t> </a:t>
            </a:r>
            <a:r>
              <a:rPr lang="en-US" dirty="0" err="1" smtClean="0"/>
              <a:t>fermentazione</a:t>
            </a:r>
            <a:endParaRPr lang="en-US" dirty="0" smtClean="0"/>
          </a:p>
          <a:p>
            <a:r>
              <a:rPr lang="en-US" dirty="0" smtClean="0"/>
              <a:t>7 </a:t>
            </a:r>
            <a:r>
              <a:rPr lang="en-US" dirty="0" err="1" smtClean="0"/>
              <a:t>Birra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en-US" dirty="0" err="1" smtClean="0"/>
              <a:t>industriale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8 Vino </a:t>
            </a:r>
            <a:r>
              <a:rPr lang="en-US" dirty="0" err="1" smtClean="0"/>
              <a:t>Prosecco</a:t>
            </a:r>
            <a:r>
              <a:rPr lang="en-US" dirty="0" smtClean="0"/>
              <a:t> (</a:t>
            </a:r>
            <a:r>
              <a:rPr lang="en-US" dirty="0" err="1" smtClean="0"/>
              <a:t>fatto</a:t>
            </a:r>
            <a:r>
              <a:rPr lang="en-US" dirty="0" smtClean="0"/>
              <a:t> in casa)</a:t>
            </a:r>
          </a:p>
          <a:p>
            <a:r>
              <a:rPr lang="en-US" dirty="0" smtClean="0"/>
              <a:t>9 Vino Merlot</a:t>
            </a:r>
          </a:p>
          <a:p>
            <a:r>
              <a:rPr lang="en-US" dirty="0" smtClean="0"/>
              <a:t>10 </a:t>
            </a:r>
            <a:r>
              <a:rPr lang="en-US" dirty="0" err="1" smtClean="0"/>
              <a:t>Lievito</a:t>
            </a:r>
            <a:r>
              <a:rPr lang="en-US" dirty="0" smtClean="0"/>
              <a:t> </a:t>
            </a:r>
            <a:r>
              <a:rPr lang="en-US" dirty="0" err="1" smtClean="0"/>
              <a:t>madre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216616" y="1270128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6047" y="1270128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0105" y="1270128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099" y="1270665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23930" y="1271739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5761" y="1301499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667592" y="1333407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320440" y="1333407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  <a:endParaRPr lang="en-US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7106076" y="1301499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4102" y="1301499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30583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61"/>
          <a:stretch/>
        </p:blipFill>
        <p:spPr>
          <a:xfrm>
            <a:off x="482600" y="1244600"/>
            <a:ext cx="8166100" cy="41258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0860" y="5522295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9405" y="5536639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848390" y="5537173"/>
            <a:ext cx="61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0730" y="427950"/>
            <a:ext cx="4129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Quantificazione</a:t>
            </a:r>
            <a:r>
              <a:rPr lang="en-US" dirty="0" smtClean="0"/>
              <a:t> </a:t>
            </a:r>
            <a:r>
              <a:rPr lang="en-US" i="1" dirty="0" smtClean="0"/>
              <a:t>Saccharomyces </a:t>
            </a:r>
            <a:r>
              <a:rPr lang="en-US" i="1" dirty="0" err="1" smtClean="0"/>
              <a:t>cerevisiae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12360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7816" y="444362"/>
            <a:ext cx="8766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/>
                <a:cs typeface="Arial"/>
              </a:rPr>
              <a:t>DNA ambientale</a:t>
            </a:r>
          </a:p>
          <a:p>
            <a:endParaRPr lang="it-IT" dirty="0">
              <a:latin typeface="Arial"/>
              <a:cs typeface="Arial"/>
            </a:endParaRPr>
          </a:p>
          <a:p>
            <a:r>
              <a:rPr lang="it-IT" dirty="0" smtClean="0">
                <a:latin typeface="Arial"/>
                <a:cs typeface="Arial"/>
              </a:rPr>
              <a:t>Il DNA </a:t>
            </a:r>
            <a:r>
              <a:rPr lang="it-IT" dirty="0">
                <a:latin typeface="Arial"/>
                <a:cs typeface="Arial"/>
              </a:rPr>
              <a:t>contenuto </a:t>
            </a:r>
            <a:r>
              <a:rPr lang="it-IT" dirty="0" smtClean="0">
                <a:latin typeface="Arial"/>
                <a:cs typeface="Arial"/>
              </a:rPr>
              <a:t>nello </a:t>
            </a:r>
            <a:r>
              <a:rPr lang="it-IT" dirty="0">
                <a:latin typeface="Arial"/>
                <a:cs typeface="Arial"/>
              </a:rPr>
              <a:t>stomaco o </a:t>
            </a:r>
            <a:r>
              <a:rPr lang="it-IT" dirty="0" err="1" smtClean="0">
                <a:latin typeface="Arial"/>
                <a:cs typeface="Arial"/>
              </a:rPr>
              <a:t>nalle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feci mostrano molte analogie con </a:t>
            </a:r>
            <a:r>
              <a:rPr lang="it-IT" dirty="0" smtClean="0">
                <a:latin typeface="Arial"/>
                <a:cs typeface="Arial"/>
              </a:rPr>
              <a:t>il DNA ambientale: </a:t>
            </a:r>
            <a:r>
              <a:rPr lang="it-IT" dirty="0">
                <a:latin typeface="Arial"/>
                <a:cs typeface="Arial"/>
              </a:rPr>
              <a:t>contengono una miscela di DNA genomico proveniente da organismi diversi, e almeno nelle feci, il DNA è altamente degradato.</a:t>
            </a:r>
            <a:endParaRPr lang="it-IT" dirty="0" smtClean="0">
              <a:latin typeface="Arial"/>
              <a:cs typeface="Arial"/>
            </a:endParaRPr>
          </a:p>
        </p:txBody>
      </p:sp>
      <p:pic>
        <p:nvPicPr>
          <p:cNvPr id="3" name="Immagine 2" descr="Screen Shot 2017-04-22 at 4.26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2" y="2554291"/>
            <a:ext cx="4544497" cy="317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 descr="Screen Shot 2017-04-22 at 4.28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63" y="3034467"/>
            <a:ext cx="2390594" cy="18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7815" y="1031576"/>
            <a:ext cx="867934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DNA </a:t>
            </a:r>
            <a:r>
              <a:rPr lang="it-IT" dirty="0" err="1"/>
              <a:t>barcoding</a:t>
            </a:r>
            <a:r>
              <a:rPr lang="it-IT" dirty="0"/>
              <a:t> </a:t>
            </a:r>
            <a:r>
              <a:rPr lang="it-IT" dirty="0" smtClean="0"/>
              <a:t>in piante edibili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Un'identificazione </a:t>
            </a:r>
            <a:r>
              <a:rPr lang="it-IT" dirty="0" smtClean="0"/>
              <a:t>affidabile delle specie coltivate, </a:t>
            </a:r>
            <a:r>
              <a:rPr lang="it-IT" dirty="0"/>
              <a:t>nonché della loro origine e della loro tracciabilità, sono elementi chiave nel campo della sicurezza alimentare</a:t>
            </a:r>
            <a:r>
              <a:rPr lang="it-IT" dirty="0" smtClean="0"/>
              <a:t>. </a:t>
            </a:r>
          </a:p>
          <a:p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Utile nell’identificazione di </a:t>
            </a:r>
            <a:r>
              <a:rPr lang="it-IT" dirty="0" err="1" smtClean="0"/>
              <a:t>transgeni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Il DNA </a:t>
            </a:r>
            <a:r>
              <a:rPr lang="it-IT" dirty="0" err="1"/>
              <a:t>barcoding</a:t>
            </a:r>
            <a:r>
              <a:rPr lang="it-IT" dirty="0"/>
              <a:t> non richiede una conoscenza approfondita del genoma di ogni organismo, basandosi sull'uso di uno o pochi marcatori universali.</a:t>
            </a:r>
          </a:p>
          <a:p>
            <a:pPr marL="285750" indent="-285750">
              <a:buFont typeface="Arial"/>
              <a:buChar char="•"/>
            </a:pPr>
            <a:endParaRPr lang="it-IT" dirty="0" smtClean="0"/>
          </a:p>
        </p:txBody>
      </p:sp>
      <p:pic>
        <p:nvPicPr>
          <p:cNvPr id="4" name="Immagine 3" descr="Screen Shot 2017-04-27 at 4.09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" y="4549294"/>
            <a:ext cx="2019044" cy="113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Screen Shot 2017-04-27 at 4.10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710" y="3979820"/>
            <a:ext cx="1900812" cy="113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Screen Shot 2017-04-27 at 4.11.4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33" y="3979820"/>
            <a:ext cx="1762781" cy="1286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Screen Shot 2017-04-27 at 4.12.4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12" y="3842390"/>
            <a:ext cx="1740516" cy="1276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Screen Shot 2017-04-27 at 4.16.5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59" y="5266448"/>
            <a:ext cx="1409197" cy="152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 descr="Screen Shot 2017-04-27 at 4.18.01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55" y="5468541"/>
            <a:ext cx="1762781" cy="124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 descr="Screen Shot 2017-04-27 at 4.24.0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14" y="5394298"/>
            <a:ext cx="1780963" cy="133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sellaDiTesto 12"/>
          <p:cNvSpPr txBox="1"/>
          <p:nvPr/>
        </p:nvSpPr>
        <p:spPr>
          <a:xfrm>
            <a:off x="2524618" y="5026649"/>
            <a:ext cx="71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/>
                <a:cs typeface="Arial"/>
              </a:rPr>
              <a:t>Timo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40960" y="4179962"/>
            <a:ext cx="93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/>
                <a:cs typeface="Arial"/>
              </a:rPr>
              <a:t>Menta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41458" y="3652244"/>
            <a:ext cx="123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/>
                <a:cs typeface="Arial"/>
              </a:rPr>
              <a:t>Basilico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891869" y="3677437"/>
            <a:ext cx="123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/>
                <a:cs typeface="Arial"/>
              </a:rPr>
              <a:t>Origano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212653" y="3492771"/>
            <a:ext cx="123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/>
                <a:cs typeface="Arial"/>
              </a:rPr>
              <a:t>Salvia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301522" y="5195826"/>
            <a:ext cx="135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/>
                <a:cs typeface="Arial"/>
              </a:rPr>
              <a:t>Rosmarino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536769" y="5087789"/>
            <a:ext cx="153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/>
                <a:cs typeface="Arial"/>
              </a:rPr>
              <a:t>Maggiorana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7731" y="233854"/>
            <a:ext cx="8332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Arial"/>
                <a:cs typeface="Arial"/>
              </a:rPr>
              <a:t>‘</a:t>
            </a:r>
            <a:r>
              <a:rPr lang="it-IT" sz="2200" b="1" dirty="0" smtClean="0">
                <a:latin typeface="Arial"/>
                <a:cs typeface="Arial"/>
              </a:rPr>
              <a:t>DNA </a:t>
            </a:r>
            <a:r>
              <a:rPr lang="it-IT" sz="2200" b="1" dirty="0" err="1" smtClean="0">
                <a:latin typeface="Arial"/>
                <a:cs typeface="Arial"/>
              </a:rPr>
              <a:t>barcoding</a:t>
            </a:r>
            <a:r>
              <a:rPr lang="it-IT" sz="2200" b="1" dirty="0" smtClean="0">
                <a:latin typeface="Arial"/>
                <a:cs typeface="Arial"/>
              </a:rPr>
              <a:t>’: strumento </a:t>
            </a:r>
            <a:r>
              <a:rPr lang="it-IT" sz="2200" b="1" dirty="0">
                <a:latin typeface="Arial"/>
                <a:cs typeface="Arial"/>
              </a:rPr>
              <a:t>per la tracciabilità degli alimenti</a:t>
            </a:r>
          </a:p>
        </p:txBody>
      </p:sp>
    </p:spTree>
    <p:extLst>
      <p:ext uri="{BB962C8B-B14F-4D97-AF65-F5344CB8AC3E}">
        <p14:creationId xmlns:p14="http://schemas.microsoft.com/office/powerpoint/2010/main" val="164980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 Shot 2017-04-27 at 4.3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617597"/>
            <a:ext cx="8572500" cy="4508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7815" y="884416"/>
            <a:ext cx="868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/>
                <a:cs typeface="Arial"/>
              </a:rPr>
              <a:t>Con il DNA </a:t>
            </a:r>
            <a:r>
              <a:rPr lang="it-IT" dirty="0" err="1" smtClean="0">
                <a:latin typeface="Arial"/>
                <a:cs typeface="Arial"/>
              </a:rPr>
              <a:t>barcoding</a:t>
            </a:r>
            <a:r>
              <a:rPr lang="it-IT" dirty="0" smtClean="0">
                <a:latin typeface="Arial"/>
                <a:cs typeface="Arial"/>
              </a:rPr>
              <a:t> si posso distinguere le diverse varietà di basilico.</a:t>
            </a:r>
            <a:endParaRPr lang="it-IT" dirty="0">
              <a:latin typeface="Arial"/>
              <a:cs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7731" y="233854"/>
            <a:ext cx="8332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Arial"/>
                <a:cs typeface="Arial"/>
              </a:rPr>
              <a:t>‘</a:t>
            </a:r>
            <a:r>
              <a:rPr lang="it-IT" sz="2200" b="1" dirty="0" smtClean="0">
                <a:latin typeface="Arial"/>
                <a:cs typeface="Arial"/>
              </a:rPr>
              <a:t>DNA </a:t>
            </a:r>
            <a:r>
              <a:rPr lang="it-IT" sz="2200" b="1" dirty="0" err="1" smtClean="0">
                <a:latin typeface="Arial"/>
                <a:cs typeface="Arial"/>
              </a:rPr>
              <a:t>barcoding</a:t>
            </a:r>
            <a:r>
              <a:rPr lang="it-IT" sz="2200" b="1" dirty="0" smtClean="0">
                <a:latin typeface="Arial"/>
                <a:cs typeface="Arial"/>
              </a:rPr>
              <a:t>’: strumento </a:t>
            </a:r>
            <a:r>
              <a:rPr lang="it-IT" sz="2200" b="1" dirty="0">
                <a:latin typeface="Arial"/>
                <a:cs typeface="Arial"/>
              </a:rPr>
              <a:t>per la tracciabilità degli alimenti</a:t>
            </a:r>
          </a:p>
        </p:txBody>
      </p:sp>
    </p:spTree>
    <p:extLst>
      <p:ext uri="{BB962C8B-B14F-4D97-AF65-F5344CB8AC3E}">
        <p14:creationId xmlns:p14="http://schemas.microsoft.com/office/powerpoint/2010/main" val="106883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15342" y="2176829"/>
            <a:ext cx="4343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latin typeface="Arial"/>
                <a:cs typeface="Arial"/>
              </a:rPr>
              <a:t>Pyrosequencing</a:t>
            </a:r>
            <a:endParaRPr lang="it-IT" sz="2800" b="1" dirty="0">
              <a:latin typeface="Arial"/>
              <a:cs typeface="Arial"/>
            </a:endParaRPr>
          </a:p>
        </p:txBody>
      </p:sp>
      <p:pic>
        <p:nvPicPr>
          <p:cNvPr id="3" name="Immagine 2" descr="Screen Shot 2017-04-22 at 4.1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374" y="3846794"/>
            <a:ext cx="2696306" cy="28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PyroMark</a:t>
            </a:r>
            <a:r>
              <a:rPr lang="it-IT" sz="2800" dirty="0"/>
              <a:t>® </a:t>
            </a:r>
            <a:r>
              <a:rPr lang="it-IT" sz="2800" b="1" dirty="0" err="1"/>
              <a:t>Assay</a:t>
            </a:r>
            <a:r>
              <a:rPr lang="it-IT" sz="2800" b="1" dirty="0"/>
              <a:t> </a:t>
            </a:r>
            <a:r>
              <a:rPr lang="it-IT" sz="2800" b="1" dirty="0" smtClean="0"/>
              <a:t>Design Software 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3" name="Immagine 2" descr="schermata sn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3" b="10934"/>
          <a:stretch/>
        </p:blipFill>
        <p:spPr>
          <a:xfrm>
            <a:off x="637147" y="1150314"/>
            <a:ext cx="7370764" cy="52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4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37147" y="402093"/>
            <a:ext cx="8160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/>
              <a:t>PyroMark</a:t>
            </a:r>
            <a:r>
              <a:rPr lang="it-IT" sz="2800" dirty="0"/>
              <a:t>® </a:t>
            </a:r>
            <a:r>
              <a:rPr lang="it-IT" sz="2800" b="1" dirty="0" err="1"/>
              <a:t>Assay</a:t>
            </a:r>
            <a:r>
              <a:rPr lang="it-IT" sz="2800" b="1" dirty="0"/>
              <a:t> </a:t>
            </a:r>
            <a:r>
              <a:rPr lang="it-IT" sz="2800" b="1" dirty="0" smtClean="0"/>
              <a:t>Design Software 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</a:p>
        </p:txBody>
      </p:sp>
      <p:pic>
        <p:nvPicPr>
          <p:cNvPr id="5" name="Immagine 4" descr="schermata snp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3" b="11126"/>
          <a:stretch/>
        </p:blipFill>
        <p:spPr>
          <a:xfrm>
            <a:off x="725737" y="1229696"/>
            <a:ext cx="7370764" cy="5256913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1700946" y="1553611"/>
            <a:ext cx="1644248" cy="94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9557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7753</TotalTime>
  <Words>1014</Words>
  <Application>Microsoft Macintosh PowerPoint</Application>
  <PresentationFormat>On-screen Show (4:3)</PresentationFormat>
  <Paragraphs>119</Paragraphs>
  <Slides>31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degli studi di Padova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Chiara Broccanello</dc:creator>
  <cp:lastModifiedBy>Piergiorgio Stevanato</cp:lastModifiedBy>
  <cp:revision>171</cp:revision>
  <cp:lastPrinted>2017-06-10T15:50:46Z</cp:lastPrinted>
  <dcterms:created xsi:type="dcterms:W3CDTF">2017-04-22T08:52:36Z</dcterms:created>
  <dcterms:modified xsi:type="dcterms:W3CDTF">2017-12-06T12:32:46Z</dcterms:modified>
</cp:coreProperties>
</file>